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6858000" cy="5143500"/>
  <p:notesSz cx="6858000" cy="9144000"/>
  <p:embeddedFontLst>
    <p:embeddedFont>
      <p:font typeface="Microsoft Yahei" panose="020B0503020204020204" pitchFamily="34" charset="-122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Gill Sans" panose="020B0502020104020203" pitchFamily="34" charset="-79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94">
          <p15:clr>
            <a:srgbClr val="A4A3A4"/>
          </p15:clr>
        </p15:guide>
        <p15:guide id="2" pos="238">
          <p15:clr>
            <a:srgbClr val="A4A3A4"/>
          </p15:clr>
        </p15:guide>
        <p15:guide id="3" orient="horz" pos="146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1620">
          <p15:clr>
            <a:srgbClr val="A4A3A4"/>
          </p15:clr>
        </p15:guide>
        <p15:guide id="6" pos="4082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UGRwiY9siLeydL3kGEujoXPxF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7FCEBA-4EFE-48B4-915F-04BAE850ED39}">
  <a:tblStyle styleId="{1E7FCEBA-4EFE-48B4-915F-04BAE850ED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85510"/>
  </p:normalViewPr>
  <p:slideViewPr>
    <p:cSldViewPr snapToGrid="0">
      <p:cViewPr varScale="1">
        <p:scale>
          <a:sx n="145" d="100"/>
          <a:sy n="145" d="100"/>
        </p:scale>
        <p:origin x="2256" y="176"/>
      </p:cViewPr>
      <p:guideLst>
        <p:guide orient="horz" pos="3094"/>
        <p:guide pos="238"/>
        <p:guide orient="horz" pos="146"/>
        <p:guide pos="2160"/>
        <p:guide orient="horz" pos="1620"/>
        <p:guide pos="40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went_on_backorder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2-6C40-8897-875E3C5FE3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9D2-6C40-8897-875E3C5FE32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went_on_backorder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49624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D2-6C40-8897-875E3C5FE3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899327"/>
        <c:axId val="151900975"/>
      </c:barChart>
      <c:catAx>
        <c:axId val="151899327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900975"/>
        <c:crosses val="max"/>
        <c:auto val="1"/>
        <c:lblAlgn val="ctr"/>
        <c:lblOffset val="100"/>
        <c:noMultiLvlLbl val="0"/>
      </c:catAx>
      <c:valAx>
        <c:axId val="15190097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899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went_on_backorder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45-064C-AED5-2F8157039D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45-064C-AED5-2F8157039D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went_on_backorder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45-064C-AED5-2F8157039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899327"/>
        <c:axId val="151900975"/>
      </c:barChart>
      <c:catAx>
        <c:axId val="151899327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900975"/>
        <c:crosses val="max"/>
        <c:auto val="1"/>
        <c:lblAlgn val="ctr"/>
        <c:lblOffset val="100"/>
        <c:noMultiLvlLbl val="0"/>
      </c:catAx>
      <c:valAx>
        <c:axId val="15190097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899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Next step, variable selection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In this dataset, 22 independent variables means there are more than 4 millions of combination, so, it is not possible to try every combination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We use the correlation value as a guideline to select our model. These correlation value are computed using processed dataset, not the original data.</a:t>
            </a:r>
            <a:endParaRPr dirty="0"/>
          </a:p>
        </p:txBody>
      </p:sp>
      <p:sp>
        <p:nvSpPr>
          <p:cNvPr id="340" name="Google Shape;34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After selection, we build our final model using these variables, coefficient and intercept are as shown.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And our in-sample ROC performance is around 0.929. and it is a significant increase compare using original dataset.</a:t>
            </a:r>
            <a:endParaRPr dirty="0"/>
          </a:p>
        </p:txBody>
      </p:sp>
      <p:sp>
        <p:nvSpPr>
          <p:cNvPr id="364" name="Google Shape;36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For decision tree models, data transformation is not a requirement. So we just use the original data without modification.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But if we look at the value in went_on_backorder column, the dataset is highly imbalanced, most of the observations are 0 and only 18.7% of the observation is 1.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This imbalance may cause the model to learn a tendency that 0 is more likely to happen and 1 is less likely to happen. Hence it may affect the accuracy.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96" name="Google Shape;39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common practices dealing with imbalanced data is Up sampling and Down sampling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goal is to achieve a reasonable proportion. Like 50:50, or any number that is consider acceptable.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For our case, we have build two models to demonstrate the difference. One model without any sampling technique, one with up sampling.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see that the sensitivity or second model is much higher that first model. Which means models with up sampling, will predict Yes more accurately.</a:t>
            </a:r>
            <a:endParaRPr dirty="0"/>
          </a:p>
        </p:txBody>
      </p:sp>
      <p:sp>
        <p:nvSpPr>
          <p:cNvPr id="422" name="Google Shape;42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CART model, we firstly train with all variables, and extract the importance value as shown in the table.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For our final CART model,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use the cp value = 0.000029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 </a:t>
            </a:r>
            <a:r>
              <a:rPr lang="en-US" dirty="0" err="1"/>
              <a:t>insample</a:t>
            </a:r>
            <a:r>
              <a:rPr lang="en-US" dirty="0"/>
              <a:t> performance is 0.9236 which is not ideal. Let's move to random forest model.</a:t>
            </a:r>
            <a:endParaRPr dirty="0"/>
          </a:p>
        </p:txBody>
      </p:sp>
      <p:sp>
        <p:nvSpPr>
          <p:cNvPr id="470" name="Google Shape;47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to random forest models, first we need to look at the parameters we have set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tuneRF() function in random forest package to find the best mtry value. (it takes quite long to run)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see from this chart, OOB error is the minimum when mtry = 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Ntree</a:t>
            </a:r>
            <a:r>
              <a:rPr lang="en-US" dirty="0"/>
              <a:t> is set to 500, it may not the optimum value, but it probably the largest value my laptop is able to handle. Any larger value causes R to break.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up sampling to train this model.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Final model </a:t>
            </a:r>
            <a:endParaRPr dirty="0"/>
          </a:p>
        </p:txBody>
      </p:sp>
      <p:sp>
        <p:nvSpPr>
          <p:cNvPr id="526" name="Google Shape;52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8529c35d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78529c35d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78529c35d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8529c35d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78529c35d9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78529c35d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767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Next, we plot a simple correlation map, we can see from the last column that almost no variable has strong correlation with went_on_backorder(dependent variable).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the middle part, the forecast and sales variables are highly correlated, as well as the perf_6_month_avg and perf_12_month_avg.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correlation may cause multicollinearity in our model.</a:t>
            </a:r>
            <a:endParaRPr dirty="0"/>
          </a:p>
        </p:txBody>
      </p:sp>
      <p:sp>
        <p:nvSpPr>
          <p:cNvPr id="203" name="Google Shape;2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the histogram we can see that all of our numerical independent variables are highly skewed to the right, and the performance_6_month average variable are skewed to the left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Almost no variable are distributed evenly across different values. And these skewed data may significantly affect parametric models such as linear and logistic regression.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Skewness of the dataset may cause various problems.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Firstly, Parametric prediction models generally based on the assumptions that the data is normally distributed, therefore skewed data may affect the overall accuracy of the model.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Secondly, skewed data are generally less interpretable by human, even if the model is perfect.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Thirdly, it violate the rule of garbage in  garbage out, and those outlier values may cause the model to overweight certain variables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36" name="Google Shape;23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To make the data distribute evenly,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We can use data transformation techniques such as log, square root, cubic root.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In our model, we have implemented all three of these method, the national inventory variable contains a lot of negative values, so we exclude this variable in log transformation.</a:t>
            </a:r>
            <a:endParaRPr dirty="0"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After the transformation, we can clearly see that the data is distributed across different values.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Although some features are still skewed to the left, but compare to the original dataset, processed data are closer to the shape of normal distribution.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Which is a significant improvement.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By making observations value distribute evenly, we have also scaled down the variable, making variables less extreme, hence avoid overweight of the model training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92" name="Google Shape;29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We can also see there is an improvement on correlation plot.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The correlation between independent variable and dependent variable are much more clear compare to original.</a:t>
            </a:r>
            <a:endParaRPr dirty="0"/>
          </a:p>
        </p:txBody>
      </p:sp>
      <p:sp>
        <p:nvSpPr>
          <p:cNvPr id="315" name="Google Shape;3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>
  <p:cSld name="1_标题和内容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 txBox="1"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>
            <a:spLocks noGrp="1"/>
          </p:cNvSpPr>
          <p:nvPr>
            <p:ph type="pic" idx="2"/>
          </p:nvPr>
        </p:nvSpPr>
        <p:spPr>
          <a:xfrm>
            <a:off x="2915543" y="740570"/>
            <a:ext cx="3471863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body" idx="1"/>
          </p:nvPr>
        </p:nvSpPr>
        <p:spPr>
          <a:xfrm>
            <a:off x="472381" y="1543050"/>
            <a:ext cx="2211884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9"/>
          <p:cNvSpPr txBox="1"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body" idx="1"/>
          </p:nvPr>
        </p:nvSpPr>
        <p:spPr>
          <a:xfrm rot="5400000">
            <a:off x="1797248" y="43459"/>
            <a:ext cx="3263504" cy="59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>
            <a:spLocks noGrp="1"/>
          </p:cNvSpPr>
          <p:nvPr>
            <p:ph type="title"/>
          </p:nvPr>
        </p:nvSpPr>
        <p:spPr>
          <a:xfrm rot="5400000">
            <a:off x="3467695" y="1713905"/>
            <a:ext cx="4358879" cy="147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body" idx="1"/>
          </p:nvPr>
        </p:nvSpPr>
        <p:spPr>
          <a:xfrm rot="5400000">
            <a:off x="467320" y="278011"/>
            <a:ext cx="4358879" cy="435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>
  <p:cSld name="1_标题幻灯片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31"/>
          <p:cNvGrpSpPr/>
          <p:nvPr/>
        </p:nvGrpSpPr>
        <p:grpSpPr>
          <a:xfrm>
            <a:off x="253136" y="183667"/>
            <a:ext cx="396281" cy="484787"/>
            <a:chOff x="1417110" y="1933669"/>
            <a:chExt cx="1827515" cy="1676757"/>
          </a:xfrm>
        </p:grpSpPr>
        <p:sp>
          <p:nvSpPr>
            <p:cNvPr id="87" name="Google Shape;87;p31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1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31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1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31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31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31"/>
          <p:cNvGrpSpPr/>
          <p:nvPr/>
        </p:nvGrpSpPr>
        <p:grpSpPr>
          <a:xfrm>
            <a:off x="3245717" y="4992118"/>
            <a:ext cx="389395" cy="94600"/>
            <a:chOff x="3510366" y="-2733"/>
            <a:chExt cx="1300959" cy="237042"/>
          </a:xfrm>
        </p:grpSpPr>
        <p:sp>
          <p:nvSpPr>
            <p:cNvPr id="94" name="Google Shape;94;p31"/>
            <p:cNvSpPr/>
            <p:nvPr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1"/>
            <p:cNvSpPr/>
            <p:nvPr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1"/>
            <p:cNvSpPr/>
            <p:nvPr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1"/>
            <p:cNvSpPr/>
            <p:nvPr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幻灯片">
  <p:cSld name="2_标题幻灯片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32"/>
          <p:cNvGrpSpPr/>
          <p:nvPr/>
        </p:nvGrpSpPr>
        <p:grpSpPr>
          <a:xfrm>
            <a:off x="253136" y="183667"/>
            <a:ext cx="396281" cy="484787"/>
            <a:chOff x="1417110" y="1933669"/>
            <a:chExt cx="1827515" cy="1676757"/>
          </a:xfrm>
        </p:grpSpPr>
        <p:sp>
          <p:nvSpPr>
            <p:cNvPr id="100" name="Google Shape;100;p32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2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2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2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2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2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32"/>
          <p:cNvGrpSpPr/>
          <p:nvPr/>
        </p:nvGrpSpPr>
        <p:grpSpPr>
          <a:xfrm>
            <a:off x="3245717" y="4992118"/>
            <a:ext cx="389395" cy="94600"/>
            <a:chOff x="3510366" y="-2733"/>
            <a:chExt cx="1300959" cy="237042"/>
          </a:xfrm>
        </p:grpSpPr>
        <p:sp>
          <p:nvSpPr>
            <p:cNvPr id="107" name="Google Shape;107;p32"/>
            <p:cNvSpPr/>
            <p:nvPr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2"/>
            <p:cNvSpPr/>
            <p:nvPr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2"/>
            <p:cNvSpPr/>
            <p:nvPr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2"/>
            <p:cNvSpPr/>
            <p:nvPr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32"/>
          <p:cNvSpPr>
            <a:spLocks noGrp="1"/>
          </p:cNvSpPr>
          <p:nvPr>
            <p:ph type="pic" idx="2"/>
          </p:nvPr>
        </p:nvSpPr>
        <p:spPr>
          <a:xfrm>
            <a:off x="253134" y="1088314"/>
            <a:ext cx="6374560" cy="273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幻灯片">
  <p:cSld name="3_标题幻灯片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3"/>
          <p:cNvGrpSpPr/>
          <p:nvPr/>
        </p:nvGrpSpPr>
        <p:grpSpPr>
          <a:xfrm>
            <a:off x="253136" y="183667"/>
            <a:ext cx="396281" cy="484787"/>
            <a:chOff x="1417110" y="1933669"/>
            <a:chExt cx="1827515" cy="1676757"/>
          </a:xfrm>
        </p:grpSpPr>
        <p:sp>
          <p:nvSpPr>
            <p:cNvPr id="114" name="Google Shape;114;p33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3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3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3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3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3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33"/>
          <p:cNvGrpSpPr/>
          <p:nvPr/>
        </p:nvGrpSpPr>
        <p:grpSpPr>
          <a:xfrm>
            <a:off x="3245717" y="4992118"/>
            <a:ext cx="389395" cy="94600"/>
            <a:chOff x="3510366" y="-2733"/>
            <a:chExt cx="1300959" cy="237042"/>
          </a:xfrm>
        </p:grpSpPr>
        <p:sp>
          <p:nvSpPr>
            <p:cNvPr id="121" name="Google Shape;121;p33"/>
            <p:cNvSpPr/>
            <p:nvPr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3"/>
            <p:cNvSpPr/>
            <p:nvPr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3"/>
            <p:cNvSpPr/>
            <p:nvPr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3"/>
            <p:cNvSpPr/>
            <p:nvPr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33"/>
          <p:cNvSpPr>
            <a:spLocks noGrp="1"/>
          </p:cNvSpPr>
          <p:nvPr>
            <p:ph type="pic" idx="2"/>
          </p:nvPr>
        </p:nvSpPr>
        <p:spPr>
          <a:xfrm>
            <a:off x="3691095" y="781004"/>
            <a:ext cx="1377580" cy="204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33"/>
          <p:cNvSpPr>
            <a:spLocks noGrp="1"/>
          </p:cNvSpPr>
          <p:nvPr>
            <p:ph type="pic" idx="3"/>
          </p:nvPr>
        </p:nvSpPr>
        <p:spPr>
          <a:xfrm>
            <a:off x="5118678" y="2328028"/>
            <a:ext cx="1377580" cy="2519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33"/>
          <p:cNvSpPr>
            <a:spLocks noGrp="1"/>
          </p:cNvSpPr>
          <p:nvPr>
            <p:ph type="pic" idx="4"/>
          </p:nvPr>
        </p:nvSpPr>
        <p:spPr>
          <a:xfrm>
            <a:off x="5118678" y="777552"/>
            <a:ext cx="1377580" cy="1473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33"/>
          <p:cNvSpPr>
            <a:spLocks noGrp="1"/>
          </p:cNvSpPr>
          <p:nvPr>
            <p:ph type="pic" idx="5"/>
          </p:nvPr>
        </p:nvSpPr>
        <p:spPr>
          <a:xfrm>
            <a:off x="3691095" y="2911151"/>
            <a:ext cx="1377580" cy="1935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标题幻灯片">
  <p:cSld name="4_标题幻灯片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4"/>
          <p:cNvGrpSpPr/>
          <p:nvPr/>
        </p:nvGrpSpPr>
        <p:grpSpPr>
          <a:xfrm>
            <a:off x="253136" y="183667"/>
            <a:ext cx="396281" cy="484787"/>
            <a:chOff x="1417110" y="1933669"/>
            <a:chExt cx="1827515" cy="1676757"/>
          </a:xfrm>
        </p:grpSpPr>
        <p:sp>
          <p:nvSpPr>
            <p:cNvPr id="131" name="Google Shape;131;p34"/>
            <p:cNvSpPr/>
            <p:nvPr/>
          </p:nvSpPr>
          <p:spPr>
            <a:xfrm>
              <a:off x="1491775" y="1933669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4"/>
            <p:cNvSpPr/>
            <p:nvPr/>
          </p:nvSpPr>
          <p:spPr>
            <a:xfrm>
              <a:off x="1686851" y="2118291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4"/>
            <p:cNvSpPr/>
            <p:nvPr/>
          </p:nvSpPr>
          <p:spPr>
            <a:xfrm>
              <a:off x="2772931" y="1944597"/>
              <a:ext cx="390517" cy="390517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4"/>
            <p:cNvSpPr/>
            <p:nvPr/>
          </p:nvSpPr>
          <p:spPr>
            <a:xfrm>
              <a:off x="1417110" y="2261397"/>
              <a:ext cx="286781" cy="286781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4"/>
            <p:cNvSpPr/>
            <p:nvPr/>
          </p:nvSpPr>
          <p:spPr>
            <a:xfrm>
              <a:off x="1686851" y="3308201"/>
              <a:ext cx="220530" cy="220530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4"/>
            <p:cNvSpPr/>
            <p:nvPr/>
          </p:nvSpPr>
          <p:spPr>
            <a:xfrm>
              <a:off x="3016329" y="2979248"/>
              <a:ext cx="228296" cy="228296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34"/>
          <p:cNvGrpSpPr/>
          <p:nvPr/>
        </p:nvGrpSpPr>
        <p:grpSpPr>
          <a:xfrm>
            <a:off x="3245717" y="4992118"/>
            <a:ext cx="389395" cy="94600"/>
            <a:chOff x="3510366" y="-2733"/>
            <a:chExt cx="1300959" cy="237042"/>
          </a:xfrm>
        </p:grpSpPr>
        <p:sp>
          <p:nvSpPr>
            <p:cNvPr id="138" name="Google Shape;138;p34"/>
            <p:cNvSpPr/>
            <p:nvPr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4"/>
            <p:cNvSpPr/>
            <p:nvPr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34"/>
            <p:cNvSpPr/>
            <p:nvPr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34"/>
            <p:cNvSpPr/>
            <p:nvPr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34"/>
          <p:cNvSpPr>
            <a:spLocks noGrp="1"/>
          </p:cNvSpPr>
          <p:nvPr>
            <p:ph type="pic" idx="2"/>
          </p:nvPr>
        </p:nvSpPr>
        <p:spPr>
          <a:xfrm>
            <a:off x="631812" y="1443481"/>
            <a:ext cx="1377580" cy="204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4"/>
          <p:cNvSpPr>
            <a:spLocks noGrp="1"/>
          </p:cNvSpPr>
          <p:nvPr>
            <p:ph type="pic" idx="3"/>
          </p:nvPr>
        </p:nvSpPr>
        <p:spPr>
          <a:xfrm>
            <a:off x="2080374" y="1443481"/>
            <a:ext cx="1377580" cy="204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4"/>
          <p:cNvSpPr>
            <a:spLocks noGrp="1"/>
          </p:cNvSpPr>
          <p:nvPr>
            <p:ph type="pic" idx="4"/>
          </p:nvPr>
        </p:nvSpPr>
        <p:spPr>
          <a:xfrm>
            <a:off x="3528933" y="1443481"/>
            <a:ext cx="1377580" cy="204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4"/>
          <p:cNvSpPr>
            <a:spLocks noGrp="1"/>
          </p:cNvSpPr>
          <p:nvPr>
            <p:ph type="pic" idx="5"/>
          </p:nvPr>
        </p:nvSpPr>
        <p:spPr>
          <a:xfrm>
            <a:off x="4977492" y="1443480"/>
            <a:ext cx="1377580" cy="2046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1"/>
          </p:nvPr>
        </p:nvSpPr>
        <p:spPr>
          <a:xfrm>
            <a:off x="471488" y="1369219"/>
            <a:ext cx="29146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body" idx="2"/>
          </p:nvPr>
        </p:nvSpPr>
        <p:spPr>
          <a:xfrm>
            <a:off x="3471863" y="1369219"/>
            <a:ext cx="29146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472381" y="273845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2"/>
          </p:nvPr>
        </p:nvSpPr>
        <p:spPr>
          <a:xfrm>
            <a:off x="472381" y="1878806"/>
            <a:ext cx="2901255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3"/>
          </p:nvPr>
        </p:nvSpPr>
        <p:spPr>
          <a:xfrm>
            <a:off x="3471863" y="1260872"/>
            <a:ext cx="2915543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4"/>
          </p:nvPr>
        </p:nvSpPr>
        <p:spPr>
          <a:xfrm>
            <a:off x="3471863" y="1878806"/>
            <a:ext cx="2915543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6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1"/>
          </p:nvPr>
        </p:nvSpPr>
        <p:spPr>
          <a:xfrm>
            <a:off x="2915543" y="740570"/>
            <a:ext cx="3471863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body" idx="2"/>
          </p:nvPr>
        </p:nvSpPr>
        <p:spPr>
          <a:xfrm>
            <a:off x="472381" y="1543050"/>
            <a:ext cx="2211884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c/smu-opim-628-2020-Jul/leaderboard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/>
          <p:nvPr/>
        </p:nvSpPr>
        <p:spPr>
          <a:xfrm>
            <a:off x="1025838" y="1541828"/>
            <a:ext cx="480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2E4864"/>
                </a:solidFill>
                <a:latin typeface="Calibri"/>
                <a:ea typeface="Calibri"/>
                <a:cs typeface="Calibri"/>
                <a:sym typeface="Calibri"/>
              </a:rPr>
              <a:t>Kaggle </a:t>
            </a:r>
            <a:r>
              <a:rPr lang="en-US" sz="3200" b="1" dirty="0">
                <a:solidFill>
                  <a:srgbClr val="2E486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3200" b="1" i="0" u="none" strike="noStrike" cap="none" dirty="0">
                <a:solidFill>
                  <a:srgbClr val="2E4864"/>
                </a:solidFill>
                <a:latin typeface="Calibri"/>
                <a:ea typeface="Calibri"/>
                <a:cs typeface="Calibri"/>
                <a:sym typeface="Calibri"/>
              </a:rPr>
              <a:t>ompetition</a:t>
            </a:r>
            <a:endParaRPr sz="3200" b="1" i="0" u="none" strike="noStrike" cap="none" dirty="0">
              <a:solidFill>
                <a:srgbClr val="2E4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"/>
          <p:cNvSpPr txBox="1"/>
          <p:nvPr/>
        </p:nvSpPr>
        <p:spPr>
          <a:xfrm>
            <a:off x="730450" y="936093"/>
            <a:ext cx="53970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OPIM628 - Business Analytics and Quantitative Methods</a:t>
            </a:r>
            <a:endParaRPr/>
          </a:p>
        </p:txBody>
      </p:sp>
      <p:cxnSp>
        <p:nvCxnSpPr>
          <p:cNvPr id="153" name="Google Shape;153;p1"/>
          <p:cNvCxnSpPr/>
          <p:nvPr/>
        </p:nvCxnSpPr>
        <p:spPr>
          <a:xfrm>
            <a:off x="2379431" y="2249990"/>
            <a:ext cx="194806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5" name="Google Shape;155;p1"/>
          <p:cNvGrpSpPr/>
          <p:nvPr/>
        </p:nvGrpSpPr>
        <p:grpSpPr>
          <a:xfrm>
            <a:off x="3169408" y="4794930"/>
            <a:ext cx="519193" cy="94600"/>
            <a:chOff x="3510366" y="-2733"/>
            <a:chExt cx="1300959" cy="237042"/>
          </a:xfrm>
        </p:grpSpPr>
        <p:sp>
          <p:nvSpPr>
            <p:cNvPr id="156" name="Google Shape;156;p1"/>
            <p:cNvSpPr/>
            <p:nvPr/>
          </p:nvSpPr>
          <p:spPr>
            <a:xfrm>
              <a:off x="3510366" y="-2733"/>
              <a:ext cx="237042" cy="23704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865005" y="-2733"/>
              <a:ext cx="237042" cy="23704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4219644" y="-2733"/>
              <a:ext cx="237042" cy="237042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4574283" y="-2733"/>
              <a:ext cx="237042" cy="237042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0" name="Google Shape;160;p1" descr="Singapore Management University | Ashoka | Everyone a Changemak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75" y="0"/>
            <a:ext cx="190500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0485EBA-4C91-5A49-AEDF-7F57DB61F591}"/>
              </a:ext>
            </a:extLst>
          </p:cNvPr>
          <p:cNvSpPr txBox="1"/>
          <p:nvPr/>
        </p:nvSpPr>
        <p:spPr>
          <a:xfrm>
            <a:off x="1582615" y="2883877"/>
            <a:ext cx="400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hlinkClick r:id="rId4"/>
              </a:rPr>
              <a:t>https://www.kaggle.com/c/smu-opim-628-2020-Jul/leaderboard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9"/>
          <p:cNvCxnSpPr/>
          <p:nvPr/>
        </p:nvCxnSpPr>
        <p:spPr>
          <a:xfrm>
            <a:off x="1110569" y="658629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3" name="Google Shape;343;p9"/>
          <p:cNvSpPr/>
          <p:nvPr/>
        </p:nvSpPr>
        <p:spPr>
          <a:xfrm>
            <a:off x="1110569" y="110595"/>
            <a:ext cx="26388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/>
          </a:p>
        </p:txBody>
      </p:sp>
      <p:grpSp>
        <p:nvGrpSpPr>
          <p:cNvPr id="344" name="Google Shape;344;p9"/>
          <p:cNvGrpSpPr/>
          <p:nvPr/>
        </p:nvGrpSpPr>
        <p:grpSpPr>
          <a:xfrm>
            <a:off x="134106" y="1121873"/>
            <a:ext cx="296244" cy="296244"/>
            <a:chOff x="6357074" y="1008628"/>
            <a:chExt cx="1676757" cy="1676757"/>
          </a:xfrm>
        </p:grpSpPr>
        <p:sp>
          <p:nvSpPr>
            <p:cNvPr id="345" name="Google Shape;345;p9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Google Shape;347;p9"/>
          <p:cNvSpPr/>
          <p:nvPr/>
        </p:nvSpPr>
        <p:spPr>
          <a:xfrm>
            <a:off x="471561" y="1125729"/>
            <a:ext cx="419626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22 variables, there are 2^22 = 4194304 combinations.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not </a:t>
            </a:r>
            <a:r>
              <a:rPr lang="en-US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possible</a:t>
            </a: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try every combination. </a:t>
            </a:r>
            <a:endParaRPr/>
          </a:p>
        </p:txBody>
      </p:sp>
      <p:grpSp>
        <p:nvGrpSpPr>
          <p:cNvPr id="348" name="Google Shape;348;p9"/>
          <p:cNvGrpSpPr/>
          <p:nvPr/>
        </p:nvGrpSpPr>
        <p:grpSpPr>
          <a:xfrm>
            <a:off x="168571" y="3291379"/>
            <a:ext cx="296244" cy="296244"/>
            <a:chOff x="6357074" y="1008628"/>
            <a:chExt cx="1676757" cy="1676757"/>
          </a:xfrm>
        </p:grpSpPr>
        <p:sp>
          <p:nvSpPr>
            <p:cNvPr id="349" name="Google Shape;349;p9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9"/>
          <p:cNvSpPr/>
          <p:nvPr/>
        </p:nvSpPr>
        <p:spPr>
          <a:xfrm>
            <a:off x="506026" y="3295235"/>
            <a:ext cx="372794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select variables based on correlations.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based on </a:t>
            </a:r>
            <a:r>
              <a:rPr lang="en-US" sz="13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processed dataset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13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-US" sz="1300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absolute value</a:t>
            </a:r>
            <a:r>
              <a:rPr lang="en-US" sz="13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lang="en-US" sz="1300" i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better comparison </a:t>
            </a:r>
            <a:endParaRPr/>
          </a:p>
        </p:txBody>
      </p:sp>
      <p:pic>
        <p:nvPicPr>
          <p:cNvPr id="352" name="Google Shape;35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9503" y="698965"/>
            <a:ext cx="2524391" cy="44655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9"/>
          <p:cNvGrpSpPr/>
          <p:nvPr/>
        </p:nvGrpSpPr>
        <p:grpSpPr>
          <a:xfrm>
            <a:off x="697819" y="159510"/>
            <a:ext cx="412750" cy="412750"/>
            <a:chOff x="846137" y="3833813"/>
            <a:chExt cx="412750" cy="412750"/>
          </a:xfrm>
        </p:grpSpPr>
        <p:sp>
          <p:nvSpPr>
            <p:cNvPr id="354" name="Google Shape;354;p9"/>
            <p:cNvSpPr/>
            <p:nvPr/>
          </p:nvSpPr>
          <p:spPr>
            <a:xfrm>
              <a:off x="846137" y="3833813"/>
              <a:ext cx="412750" cy="41275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76" y="72"/>
                  </a:moveTo>
                  <a:cubicBezTo>
                    <a:pt x="404" y="0"/>
                    <a:pt x="288" y="0"/>
                    <a:pt x="216" y="72"/>
                  </a:cubicBezTo>
                  <a:cubicBezTo>
                    <a:pt x="154" y="134"/>
                    <a:pt x="145" y="229"/>
                    <a:pt x="190" y="300"/>
                  </a:cubicBezTo>
                  <a:cubicBezTo>
                    <a:pt x="14" y="477"/>
                    <a:pt x="14" y="477"/>
                    <a:pt x="14" y="477"/>
                  </a:cubicBezTo>
                  <a:cubicBezTo>
                    <a:pt x="0" y="490"/>
                    <a:pt x="0" y="512"/>
                    <a:pt x="14" y="525"/>
                  </a:cubicBezTo>
                  <a:cubicBezTo>
                    <a:pt x="23" y="534"/>
                    <a:pt x="23" y="534"/>
                    <a:pt x="23" y="534"/>
                  </a:cubicBezTo>
                  <a:cubicBezTo>
                    <a:pt x="36" y="548"/>
                    <a:pt x="58" y="548"/>
                    <a:pt x="71" y="534"/>
                  </a:cubicBezTo>
                  <a:cubicBezTo>
                    <a:pt x="248" y="358"/>
                    <a:pt x="248" y="358"/>
                    <a:pt x="248" y="358"/>
                  </a:cubicBezTo>
                  <a:cubicBezTo>
                    <a:pt x="319" y="403"/>
                    <a:pt x="414" y="394"/>
                    <a:pt x="476" y="332"/>
                  </a:cubicBezTo>
                  <a:cubicBezTo>
                    <a:pt x="548" y="260"/>
                    <a:pt x="548" y="144"/>
                    <a:pt x="476" y="72"/>
                  </a:cubicBezTo>
                  <a:close/>
                  <a:moveTo>
                    <a:pt x="440" y="296"/>
                  </a:moveTo>
                  <a:cubicBezTo>
                    <a:pt x="388" y="348"/>
                    <a:pt x="304" y="348"/>
                    <a:pt x="252" y="296"/>
                  </a:cubicBezTo>
                  <a:cubicBezTo>
                    <a:pt x="200" y="244"/>
                    <a:pt x="200" y="160"/>
                    <a:pt x="252" y="108"/>
                  </a:cubicBezTo>
                  <a:cubicBezTo>
                    <a:pt x="304" y="56"/>
                    <a:pt x="388" y="56"/>
                    <a:pt x="440" y="108"/>
                  </a:cubicBezTo>
                  <a:cubicBezTo>
                    <a:pt x="492" y="160"/>
                    <a:pt x="492" y="244"/>
                    <a:pt x="440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1008062" y="3944938"/>
              <a:ext cx="196850" cy="23813"/>
            </a:xfrm>
            <a:custGeom>
              <a:avLst/>
              <a:gdLst/>
              <a:ahLst/>
              <a:cxnLst/>
              <a:rect l="l" t="t" r="r" b="b"/>
              <a:pathLst>
                <a:path w="262" h="31" extrusionOk="0">
                  <a:moveTo>
                    <a:pt x="9" y="0"/>
                  </a:moveTo>
                  <a:cubicBezTo>
                    <a:pt x="5" y="10"/>
                    <a:pt x="2" y="20"/>
                    <a:pt x="0" y="31"/>
                  </a:cubicBezTo>
                  <a:cubicBezTo>
                    <a:pt x="262" y="31"/>
                    <a:pt x="262" y="31"/>
                    <a:pt x="262" y="31"/>
                  </a:cubicBezTo>
                  <a:cubicBezTo>
                    <a:pt x="260" y="20"/>
                    <a:pt x="257" y="10"/>
                    <a:pt x="253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1006475" y="3990975"/>
              <a:ext cx="200025" cy="23813"/>
            </a:xfrm>
            <a:custGeom>
              <a:avLst/>
              <a:gdLst/>
              <a:ahLst/>
              <a:cxnLst/>
              <a:rect l="l" t="t" r="r" b="b"/>
              <a:pathLst>
                <a:path w="266" h="31" extrusionOk="0">
                  <a:moveTo>
                    <a:pt x="0" y="1"/>
                  </a:moveTo>
                  <a:cubicBezTo>
                    <a:pt x="1" y="11"/>
                    <a:pt x="2" y="21"/>
                    <a:pt x="5" y="31"/>
                  </a:cubicBezTo>
                  <a:cubicBezTo>
                    <a:pt x="261" y="31"/>
                    <a:pt x="261" y="31"/>
                    <a:pt x="261" y="31"/>
                  </a:cubicBezTo>
                  <a:cubicBezTo>
                    <a:pt x="264" y="21"/>
                    <a:pt x="265" y="11"/>
                    <a:pt x="266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57" name="Google Shape;357;p9"/>
          <p:cNvGrpSpPr/>
          <p:nvPr/>
        </p:nvGrpSpPr>
        <p:grpSpPr>
          <a:xfrm>
            <a:off x="134106" y="1832926"/>
            <a:ext cx="296244" cy="296244"/>
            <a:chOff x="6357074" y="1008628"/>
            <a:chExt cx="1676757" cy="1676757"/>
          </a:xfrm>
        </p:grpSpPr>
        <p:sp>
          <p:nvSpPr>
            <p:cNvPr id="358" name="Google Shape;358;p9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9"/>
          <p:cNvSpPr/>
          <p:nvPr/>
        </p:nvSpPr>
        <p:spPr>
          <a:xfrm>
            <a:off x="471561" y="1836782"/>
            <a:ext cx="372794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variable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likely to overfit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interpretable model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variable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likely to overfit, more accurate for prediction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-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interpret the model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10"/>
          <p:cNvCxnSpPr/>
          <p:nvPr/>
        </p:nvCxnSpPr>
        <p:spPr>
          <a:xfrm>
            <a:off x="767278" y="775508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7" name="Google Shape;367;p10"/>
          <p:cNvSpPr/>
          <p:nvPr/>
        </p:nvSpPr>
        <p:spPr>
          <a:xfrm>
            <a:off x="1110569" y="110595"/>
            <a:ext cx="4927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Final model - week 6 submission</a:t>
            </a:r>
            <a:endParaRPr/>
          </a:p>
        </p:txBody>
      </p:sp>
      <p:grpSp>
        <p:nvGrpSpPr>
          <p:cNvPr id="368" name="Google Shape;368;p10"/>
          <p:cNvGrpSpPr/>
          <p:nvPr/>
        </p:nvGrpSpPr>
        <p:grpSpPr>
          <a:xfrm>
            <a:off x="675630" y="173203"/>
            <a:ext cx="359165" cy="337063"/>
            <a:chOff x="10074275" y="1647825"/>
            <a:chExt cx="464344" cy="435769"/>
          </a:xfrm>
        </p:grpSpPr>
        <p:sp>
          <p:nvSpPr>
            <p:cNvPr id="369" name="Google Shape;369;p10"/>
            <p:cNvSpPr/>
            <p:nvPr/>
          </p:nvSpPr>
          <p:spPr>
            <a:xfrm>
              <a:off x="10074275" y="1647825"/>
              <a:ext cx="464344" cy="4357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10291763" y="1734344"/>
              <a:ext cx="873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10291763" y="1778000"/>
              <a:ext cx="87313" cy="15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10291763" y="1821657"/>
              <a:ext cx="1889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10132219" y="1908969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10132219" y="1952625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10132219" y="1996282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10132219" y="1865313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10132219" y="1720057"/>
              <a:ext cx="130969" cy="11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aphicFrame>
        <p:nvGraphicFramePr>
          <p:cNvPr id="378" name="Google Shape;378;p10"/>
          <p:cNvGraphicFramePr/>
          <p:nvPr/>
        </p:nvGraphicFramePr>
        <p:xfrm>
          <a:off x="377158" y="1317055"/>
          <a:ext cx="2639075" cy="3282800"/>
        </p:xfrm>
        <a:graphic>
          <a:graphicData uri="http://schemas.openxmlformats.org/drawingml/2006/table">
            <a:tbl>
              <a:tblPr>
                <a:noFill/>
                <a:tableStyleId>{1E7FCEBA-4EFE-48B4-915F-04BAE850ED39}</a:tableStyleId>
              </a:tblPr>
              <a:tblGrid>
                <a:gridCol w="107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69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(Intercept)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0.53701714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9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national_inv</a:t>
                      </a:r>
                      <a:endParaRPr sz="1000" u="none" strike="noStrike" cap="none"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-1.52935140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9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lead_time</a:t>
                      </a:r>
                      <a:endParaRPr sz="1000" u="none" strike="noStrike" cap="none"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-0.59336217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9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in_transit_qty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-0.88990768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8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forecast_3_month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0.03186116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8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forecast_6_month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0.21719772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9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sales_1_month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0.61827768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9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sales_3_month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0.51584239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9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sales_9_month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0.14107363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9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min_bank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-0.13025940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8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pieces_past_due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0.11783743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8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perf_6_month_avg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-0.55871499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69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local_bo_qty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-0.87635617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9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deck_risk</a:t>
                      </a:r>
                      <a:endParaRPr sz="1000" u="none" strike="noStrike" cap="none"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-0.26180882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58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oe_constraint</a:t>
                      </a:r>
                      <a:endParaRPr sz="1000" u="none" strike="noStrike" cap="none"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2.19472146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58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stop_auto_buy</a:t>
                      </a:r>
                      <a:endParaRPr sz="1000" u="none" strike="noStrike" cap="none"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0.25462439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79" name="Google Shape;379;p10"/>
          <p:cNvSpPr/>
          <p:nvPr/>
        </p:nvSpPr>
        <p:spPr>
          <a:xfrm>
            <a:off x="332339" y="967366"/>
            <a:ext cx="3096661" cy="34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logistic regression models</a:t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>
            <a:off x="3702827" y="967366"/>
            <a:ext cx="3096661" cy="34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sample performance</a:t>
            </a:r>
            <a:endParaRPr/>
          </a:p>
        </p:txBody>
      </p:sp>
      <p:cxnSp>
        <p:nvCxnSpPr>
          <p:cNvPr id="381" name="Google Shape;381;p10"/>
          <p:cNvCxnSpPr/>
          <p:nvPr/>
        </p:nvCxnSpPr>
        <p:spPr>
          <a:xfrm rot="10800000" flipH="1">
            <a:off x="3359537" y="563720"/>
            <a:ext cx="1" cy="4448295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382" name="Google Shape;382;p10"/>
          <p:cNvGraphicFramePr/>
          <p:nvPr/>
        </p:nvGraphicFramePr>
        <p:xfrm>
          <a:off x="3702258" y="1418810"/>
          <a:ext cx="2778575" cy="348775"/>
        </p:xfrm>
        <a:graphic>
          <a:graphicData uri="http://schemas.openxmlformats.org/drawingml/2006/table">
            <a:tbl>
              <a:tblPr>
                <a:noFill/>
                <a:tableStyleId>{1E7FCEBA-4EFE-48B4-915F-04BAE850ED39}</a:tableStyleId>
              </a:tblPr>
              <a:tblGrid>
                <a:gridCol w="87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7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ROC</a:t>
                      </a:r>
                      <a:endParaRPr sz="2000" u="none" strike="noStrike" cap="none"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0.9291164</a:t>
                      </a:r>
                      <a:endParaRPr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83" name="Google Shape;38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0106" y="2014430"/>
            <a:ext cx="3082887" cy="292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"/>
          <p:cNvSpPr txBox="1"/>
          <p:nvPr/>
        </p:nvSpPr>
        <p:spPr>
          <a:xfrm>
            <a:off x="1406775" y="2155978"/>
            <a:ext cx="480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E4864"/>
                </a:solidFill>
                <a:latin typeface="Calibri"/>
                <a:ea typeface="Calibri"/>
                <a:cs typeface="Calibri"/>
                <a:sym typeface="Calibri"/>
              </a:rPr>
              <a:t>Decision Tree Models</a:t>
            </a:r>
            <a:endParaRPr sz="3200" b="1" dirty="0">
              <a:solidFill>
                <a:srgbClr val="2E4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11" descr="Singapore Management University | Ashoka | Everyone a Changemak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75" y="0"/>
            <a:ext cx="1905000" cy="12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11"/>
          <p:cNvCxnSpPr/>
          <p:nvPr/>
        </p:nvCxnSpPr>
        <p:spPr>
          <a:xfrm>
            <a:off x="1906051" y="2984078"/>
            <a:ext cx="3856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9F046-79A9-0745-AC23-14EE52264D0D}"/>
              </a:ext>
            </a:extLst>
          </p:cNvPr>
          <p:cNvGrpSpPr/>
          <p:nvPr/>
        </p:nvGrpSpPr>
        <p:grpSpPr>
          <a:xfrm>
            <a:off x="1025775" y="2078987"/>
            <a:ext cx="905091" cy="905091"/>
            <a:chOff x="818983" y="1835240"/>
            <a:chExt cx="1333459" cy="133345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45A7C3E-174A-CF48-9C59-F38705698937}"/>
                </a:ext>
              </a:extLst>
            </p:cNvPr>
            <p:cNvSpPr/>
            <p:nvPr/>
          </p:nvSpPr>
          <p:spPr>
            <a:xfrm>
              <a:off x="818983" y="1835240"/>
              <a:ext cx="1333459" cy="1333459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D8C1208-0D9B-6142-88AF-A77BE77C2BA8}"/>
                </a:ext>
              </a:extLst>
            </p:cNvPr>
            <p:cNvSpPr/>
            <p:nvPr/>
          </p:nvSpPr>
          <p:spPr>
            <a:xfrm>
              <a:off x="965805" y="1982062"/>
              <a:ext cx="1039813" cy="10398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1E0B5B28-62A4-1D43-9648-C2D4D8315B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1218" y="2086469"/>
              <a:ext cx="448986" cy="86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200" b="1" dirty="0">
                  <a:solidFill>
                    <a:schemeClr val="bg1"/>
                  </a:solidFill>
                </a:rPr>
                <a:t>2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Google Shape;166;g78529c35d9_0_38">
            <a:extLst>
              <a:ext uri="{FF2B5EF4-FFF2-40B4-BE49-F238E27FC236}">
                <a16:creationId xmlns:a16="http://schemas.microsoft.com/office/drawing/2014/main" id="{AAD12F7F-821E-6149-8920-4E333944756B}"/>
              </a:ext>
            </a:extLst>
          </p:cNvPr>
          <p:cNvSpPr txBox="1"/>
          <p:nvPr/>
        </p:nvSpPr>
        <p:spPr>
          <a:xfrm>
            <a:off x="1431001" y="2617139"/>
            <a:ext cx="480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2E4864"/>
                </a:solidFill>
                <a:latin typeface="Calibri"/>
                <a:ea typeface="Calibri"/>
                <a:cs typeface="Calibri"/>
                <a:sym typeface="Calibri"/>
              </a:rPr>
              <a:t>Final Submission</a:t>
            </a:r>
            <a:endParaRPr sz="1800" b="1" dirty="0">
              <a:solidFill>
                <a:srgbClr val="2E4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12"/>
          <p:cNvCxnSpPr/>
          <p:nvPr/>
        </p:nvCxnSpPr>
        <p:spPr>
          <a:xfrm>
            <a:off x="1110569" y="658629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9" name="Google Shape;399;p12"/>
          <p:cNvSpPr/>
          <p:nvPr/>
        </p:nvSpPr>
        <p:spPr>
          <a:xfrm>
            <a:off x="1110569" y="110595"/>
            <a:ext cx="51732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analysis - decision tree models</a:t>
            </a:r>
            <a:endParaRPr/>
          </a:p>
        </p:txBody>
      </p:sp>
      <p:grpSp>
        <p:nvGrpSpPr>
          <p:cNvPr id="400" name="Google Shape;400;p12"/>
          <p:cNvGrpSpPr/>
          <p:nvPr/>
        </p:nvGrpSpPr>
        <p:grpSpPr>
          <a:xfrm>
            <a:off x="450183" y="1046246"/>
            <a:ext cx="296244" cy="296244"/>
            <a:chOff x="6357074" y="1008628"/>
            <a:chExt cx="1676757" cy="1676757"/>
          </a:xfrm>
        </p:grpSpPr>
        <p:sp>
          <p:nvSpPr>
            <p:cNvPr id="401" name="Google Shape;401;p12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12"/>
          <p:cNvGrpSpPr/>
          <p:nvPr/>
        </p:nvGrpSpPr>
        <p:grpSpPr>
          <a:xfrm>
            <a:off x="675630" y="173203"/>
            <a:ext cx="359165" cy="337063"/>
            <a:chOff x="10074275" y="1647825"/>
            <a:chExt cx="464344" cy="435769"/>
          </a:xfrm>
        </p:grpSpPr>
        <p:sp>
          <p:nvSpPr>
            <p:cNvPr id="404" name="Google Shape;404;p12"/>
            <p:cNvSpPr/>
            <p:nvPr/>
          </p:nvSpPr>
          <p:spPr>
            <a:xfrm>
              <a:off x="10074275" y="1647825"/>
              <a:ext cx="464344" cy="4357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10291763" y="1734344"/>
              <a:ext cx="873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10291763" y="1778000"/>
              <a:ext cx="87313" cy="15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10291763" y="1821657"/>
              <a:ext cx="1889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0132219" y="1908969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10132219" y="1952625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10132219" y="1996282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0132219" y="1865313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10132219" y="1720057"/>
              <a:ext cx="130969" cy="11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13" name="Google Shape;413;p12"/>
          <p:cNvSpPr/>
          <p:nvPr/>
        </p:nvSpPr>
        <p:spPr>
          <a:xfrm>
            <a:off x="787638" y="1050102"/>
            <a:ext cx="415562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models are nonparametric models</a:t>
            </a:r>
            <a:endParaRPr dirty="0"/>
          </a:p>
          <a:p>
            <a:pPr marL="6286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data transformation required</a:t>
            </a:r>
            <a:endParaRPr dirty="0"/>
          </a:p>
          <a:p>
            <a:pPr marL="6286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original dataset</a:t>
            </a:r>
            <a:endParaRPr dirty="0"/>
          </a:p>
        </p:txBody>
      </p:sp>
      <p:grpSp>
        <p:nvGrpSpPr>
          <p:cNvPr id="414" name="Google Shape;414;p12"/>
          <p:cNvGrpSpPr/>
          <p:nvPr/>
        </p:nvGrpSpPr>
        <p:grpSpPr>
          <a:xfrm>
            <a:off x="450183" y="2013928"/>
            <a:ext cx="296244" cy="296244"/>
            <a:chOff x="6357074" y="1008628"/>
            <a:chExt cx="1676757" cy="1676757"/>
          </a:xfrm>
        </p:grpSpPr>
        <p:sp>
          <p:nvSpPr>
            <p:cNvPr id="415" name="Google Shape;415;p12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12"/>
          <p:cNvSpPr/>
          <p:nvPr/>
        </p:nvSpPr>
        <p:spPr>
          <a:xfrm>
            <a:off x="787638" y="2017784"/>
            <a:ext cx="3727942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imbalance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286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 that went on back order is yes only compose 15.8% of the data </a:t>
            </a:r>
            <a:endParaRPr/>
          </a:p>
          <a:p>
            <a:pPr marL="6286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Imbalance may cause the model to learn a tendency – ”No” is more likely to happen.</a:t>
            </a:r>
            <a:endParaRPr/>
          </a:p>
          <a:p>
            <a:pPr marL="6286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solved by up-sampling or down-sampling</a:t>
            </a:r>
            <a:endParaRPr/>
          </a:p>
          <a:p>
            <a:pPr marL="628650" marR="0" lvl="1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8" name="Google Shape;418;p12"/>
          <p:cNvGraphicFramePr/>
          <p:nvPr/>
        </p:nvGraphicFramePr>
        <p:xfrm>
          <a:off x="4860758" y="794513"/>
          <a:ext cx="1669538" cy="392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p13"/>
          <p:cNvCxnSpPr/>
          <p:nvPr/>
        </p:nvCxnSpPr>
        <p:spPr>
          <a:xfrm>
            <a:off x="1110569" y="658629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5" name="Google Shape;425;p13"/>
          <p:cNvSpPr/>
          <p:nvPr/>
        </p:nvSpPr>
        <p:spPr>
          <a:xfrm>
            <a:off x="1110569" y="110595"/>
            <a:ext cx="51732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analysis - decision tree models</a:t>
            </a:r>
            <a:endParaRPr/>
          </a:p>
        </p:txBody>
      </p:sp>
      <p:grpSp>
        <p:nvGrpSpPr>
          <p:cNvPr id="426" name="Google Shape;426;p13"/>
          <p:cNvGrpSpPr/>
          <p:nvPr/>
        </p:nvGrpSpPr>
        <p:grpSpPr>
          <a:xfrm>
            <a:off x="450183" y="1046246"/>
            <a:ext cx="296244" cy="296244"/>
            <a:chOff x="6357074" y="1008628"/>
            <a:chExt cx="1676757" cy="1676757"/>
          </a:xfrm>
        </p:grpSpPr>
        <p:sp>
          <p:nvSpPr>
            <p:cNvPr id="427" name="Google Shape;427;p13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13"/>
          <p:cNvGrpSpPr/>
          <p:nvPr/>
        </p:nvGrpSpPr>
        <p:grpSpPr>
          <a:xfrm>
            <a:off x="675630" y="173203"/>
            <a:ext cx="359165" cy="337063"/>
            <a:chOff x="10074275" y="1647825"/>
            <a:chExt cx="464344" cy="435769"/>
          </a:xfrm>
        </p:grpSpPr>
        <p:sp>
          <p:nvSpPr>
            <p:cNvPr id="430" name="Google Shape;430;p13"/>
            <p:cNvSpPr/>
            <p:nvPr/>
          </p:nvSpPr>
          <p:spPr>
            <a:xfrm>
              <a:off x="10074275" y="1647825"/>
              <a:ext cx="464344" cy="4357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10291763" y="1734344"/>
              <a:ext cx="873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10291763" y="1778000"/>
              <a:ext cx="87313" cy="15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10291763" y="1821657"/>
              <a:ext cx="1889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10132219" y="1908969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10132219" y="1952625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10132219" y="1996282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10132219" y="1865313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10132219" y="1720057"/>
              <a:ext cx="130969" cy="11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39" name="Google Shape;439;p13"/>
          <p:cNvSpPr/>
          <p:nvPr/>
        </p:nvSpPr>
        <p:spPr>
          <a:xfrm>
            <a:off x="787638" y="1050102"/>
            <a:ext cx="43481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sampling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Duplicate the minority observations</a:t>
            </a:r>
            <a:endParaRPr dirty="0"/>
          </a:p>
        </p:txBody>
      </p:sp>
      <p:grpSp>
        <p:nvGrpSpPr>
          <p:cNvPr id="440" name="Google Shape;440;p13"/>
          <p:cNvGrpSpPr/>
          <p:nvPr/>
        </p:nvGrpSpPr>
        <p:grpSpPr>
          <a:xfrm>
            <a:off x="453729" y="2445599"/>
            <a:ext cx="296244" cy="296244"/>
            <a:chOff x="6357074" y="1008628"/>
            <a:chExt cx="1676757" cy="1676757"/>
          </a:xfrm>
        </p:grpSpPr>
        <p:sp>
          <p:nvSpPr>
            <p:cNvPr id="441" name="Google Shape;441;p13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13"/>
          <p:cNvSpPr/>
          <p:nvPr/>
        </p:nvSpPr>
        <p:spPr>
          <a:xfrm>
            <a:off x="787638" y="1663671"/>
            <a:ext cx="41556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 sampling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Reduce the number of majority observations</a:t>
            </a:r>
          </a:p>
        </p:txBody>
      </p:sp>
      <p:graphicFrame>
        <p:nvGraphicFramePr>
          <p:cNvPr id="444" name="Google Shape;444;p13"/>
          <p:cNvGraphicFramePr/>
          <p:nvPr>
            <p:extLst>
              <p:ext uri="{D42A27DB-BD31-4B8C-83A1-F6EECF244321}">
                <p14:modId xmlns:p14="http://schemas.microsoft.com/office/powerpoint/2010/main" val="3781956735"/>
              </p:ext>
            </p:extLst>
          </p:nvPr>
        </p:nvGraphicFramePr>
        <p:xfrm>
          <a:off x="5080764" y="767012"/>
          <a:ext cx="1669538" cy="3928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D5ECA21-0081-BE45-B3D4-0C8924D7C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11485"/>
              </p:ext>
            </p:extLst>
          </p:nvPr>
        </p:nvGraphicFramePr>
        <p:xfrm>
          <a:off x="237869" y="3277823"/>
          <a:ext cx="2385690" cy="1543612"/>
        </p:xfrm>
        <a:graphic>
          <a:graphicData uri="http://schemas.openxmlformats.org/drawingml/2006/table">
            <a:tbl>
              <a:tblPr firstRow="1" bandRow="1">
                <a:tableStyleId>{1E7FCEBA-4EFE-48B4-915F-04BAE850ED39}</a:tableStyleId>
              </a:tblPr>
              <a:tblGrid>
                <a:gridCol w="694394">
                  <a:extLst>
                    <a:ext uri="{9D8B030D-6E8A-4147-A177-3AD203B41FA5}">
                      <a16:colId xmlns:a16="http://schemas.microsoft.com/office/drawing/2014/main" val="2574675454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015350059"/>
                    </a:ext>
                  </a:extLst>
                </a:gridCol>
                <a:gridCol w="592099">
                  <a:extLst>
                    <a:ext uri="{9D8B030D-6E8A-4147-A177-3AD203B41FA5}">
                      <a16:colId xmlns:a16="http://schemas.microsoft.com/office/drawing/2014/main" val="3747035493"/>
                    </a:ext>
                  </a:extLst>
                </a:gridCol>
                <a:gridCol w="727382">
                  <a:extLst>
                    <a:ext uri="{9D8B030D-6E8A-4147-A177-3AD203B41FA5}">
                      <a16:colId xmlns:a16="http://schemas.microsoft.com/office/drawing/2014/main" val="1412620102"/>
                    </a:ext>
                  </a:extLst>
                </a:gridCol>
              </a:tblGrid>
              <a:tr h="254864">
                <a:tc rowSpan="2" gridSpan="2">
                  <a:txBody>
                    <a:bodyPr/>
                    <a:lstStyle/>
                    <a:p>
                      <a:r>
                        <a:rPr lang="en-GB" sz="900" b="1" dirty="0"/>
                        <a:t>Without sampling</a:t>
                      </a:r>
                    </a:p>
                  </a:txBody>
                  <a:tcPr marL="59962" marR="59962" marT="29981" marB="29981"/>
                </a:tc>
                <a:tc rowSpan="2" h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900" dirty="0"/>
                        <a:t>Actual</a:t>
                      </a:r>
                    </a:p>
                  </a:txBody>
                  <a:tcPr marL="59962" marR="59962" marT="29981" marB="2998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extLst>
                  <a:ext uri="{0D108BD9-81ED-4DB2-BD59-A6C34878D82A}">
                    <a16:rowId xmlns:a16="http://schemas.microsoft.com/office/drawing/2014/main" val="789790759"/>
                  </a:ext>
                </a:extLst>
              </a:tr>
              <a:tr h="269292">
                <a:tc gridSpan="2"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 hMerge="1"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Yes</a:t>
                      </a:r>
                    </a:p>
                  </a:txBody>
                  <a:tcPr marL="59962" marR="59962" marT="29981" marB="2998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No</a:t>
                      </a:r>
                    </a:p>
                  </a:txBody>
                  <a:tcPr marL="59962" marR="59962" marT="29981" marB="2998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0279"/>
                  </a:ext>
                </a:extLst>
              </a:tr>
              <a:tr h="254864">
                <a:tc rowSpan="2">
                  <a:txBody>
                    <a:bodyPr/>
                    <a:lstStyle/>
                    <a:p>
                      <a:r>
                        <a:rPr lang="en-GB" sz="900" dirty="0"/>
                        <a:t>Predictions</a:t>
                      </a:r>
                    </a:p>
                  </a:txBody>
                  <a:tcPr marL="59962" marR="59962" marT="29981" marB="2998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Yes </a:t>
                      </a:r>
                    </a:p>
                  </a:txBody>
                  <a:tcPr marL="59962" marR="59962" marT="29981" marB="2998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/>
                        <a:t>6850</a:t>
                      </a:r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US" altLang="zh-CN" sz="900" dirty="0"/>
                        <a:t>1584</a:t>
                      </a:r>
                      <a:endParaRPr lang="en-GB" sz="900" dirty="0"/>
                    </a:p>
                  </a:txBody>
                  <a:tcPr marL="59962" marR="59962" marT="29981" marB="29981"/>
                </a:tc>
                <a:extLst>
                  <a:ext uri="{0D108BD9-81ED-4DB2-BD59-A6C34878D82A}">
                    <a16:rowId xmlns:a16="http://schemas.microsoft.com/office/drawing/2014/main" val="255259455"/>
                  </a:ext>
                </a:extLst>
              </a:tr>
              <a:tr h="254864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No </a:t>
                      </a:r>
                    </a:p>
                  </a:txBody>
                  <a:tcPr marL="59962" marR="59962" marT="29981" marB="2998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/>
                        <a:t>2445</a:t>
                      </a:r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US" altLang="zh-CN" sz="900" dirty="0"/>
                        <a:t>48040</a:t>
                      </a:r>
                      <a:endParaRPr lang="en-GB" sz="900" dirty="0"/>
                    </a:p>
                  </a:txBody>
                  <a:tcPr marL="59962" marR="59962" marT="29981" marB="29981"/>
                </a:tc>
                <a:extLst>
                  <a:ext uri="{0D108BD9-81ED-4DB2-BD59-A6C34878D82A}">
                    <a16:rowId xmlns:a16="http://schemas.microsoft.com/office/drawing/2014/main" val="2318235227"/>
                  </a:ext>
                </a:extLst>
              </a:tr>
              <a:tr h="254864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Sensitivity </a:t>
                      </a:r>
                    </a:p>
                  </a:txBody>
                  <a:tcPr marL="59962" marR="59962" marT="29981" marB="29981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altLang="zh-CN" sz="800" dirty="0"/>
                        <a:t>Specificity</a:t>
                      </a:r>
                      <a:endParaRPr lang="en-GB" sz="800" dirty="0"/>
                    </a:p>
                  </a:txBody>
                  <a:tcPr marL="59962" marR="59962" marT="29981" marB="29981"/>
                </a:tc>
                <a:extLst>
                  <a:ext uri="{0D108BD9-81ED-4DB2-BD59-A6C34878D82A}">
                    <a16:rowId xmlns:a16="http://schemas.microsoft.com/office/drawing/2014/main" val="1541155142"/>
                  </a:ext>
                </a:extLst>
              </a:tr>
              <a:tr h="254864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0.737</a:t>
                      </a:r>
                      <a:endParaRPr lang="en-GB" sz="1100" b="1" dirty="0"/>
                    </a:p>
                  </a:txBody>
                  <a:tcPr marL="59962" marR="59962" marT="29981" marB="29981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0.968</a:t>
                      </a:r>
                      <a:endParaRPr lang="en-GB" sz="1100" b="1" dirty="0"/>
                    </a:p>
                  </a:txBody>
                  <a:tcPr marL="59962" marR="59962" marT="29981" marB="29981"/>
                </a:tc>
                <a:extLst>
                  <a:ext uri="{0D108BD9-81ED-4DB2-BD59-A6C34878D82A}">
                    <a16:rowId xmlns:a16="http://schemas.microsoft.com/office/drawing/2014/main" val="1138215975"/>
                  </a:ext>
                </a:extLst>
              </a:tr>
            </a:tbl>
          </a:graphicData>
        </a:graphic>
      </p:graphicFrame>
      <p:graphicFrame>
        <p:nvGraphicFramePr>
          <p:cNvPr id="24" name="表格 2">
            <a:extLst>
              <a:ext uri="{FF2B5EF4-FFF2-40B4-BE49-F238E27FC236}">
                <a16:creationId xmlns:a16="http://schemas.microsoft.com/office/drawing/2014/main" id="{9D2C5571-B6B3-904D-9AC2-A4DBA7890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346645"/>
              </p:ext>
            </p:extLst>
          </p:nvPr>
        </p:nvGraphicFramePr>
        <p:xfrm>
          <a:off x="2750074" y="3277823"/>
          <a:ext cx="2385690" cy="1543613"/>
        </p:xfrm>
        <a:graphic>
          <a:graphicData uri="http://schemas.openxmlformats.org/drawingml/2006/table">
            <a:tbl>
              <a:tblPr firstRow="1" bandRow="1">
                <a:tableStyleId>{1E7FCEBA-4EFE-48B4-915F-04BAE850ED39}</a:tableStyleId>
              </a:tblPr>
              <a:tblGrid>
                <a:gridCol w="694394">
                  <a:extLst>
                    <a:ext uri="{9D8B030D-6E8A-4147-A177-3AD203B41FA5}">
                      <a16:colId xmlns:a16="http://schemas.microsoft.com/office/drawing/2014/main" val="2574675454"/>
                    </a:ext>
                  </a:extLst>
                </a:gridCol>
                <a:gridCol w="371815">
                  <a:extLst>
                    <a:ext uri="{9D8B030D-6E8A-4147-A177-3AD203B41FA5}">
                      <a16:colId xmlns:a16="http://schemas.microsoft.com/office/drawing/2014/main" val="3015350059"/>
                    </a:ext>
                  </a:extLst>
                </a:gridCol>
                <a:gridCol w="688340">
                  <a:extLst>
                    <a:ext uri="{9D8B030D-6E8A-4147-A177-3AD203B41FA5}">
                      <a16:colId xmlns:a16="http://schemas.microsoft.com/office/drawing/2014/main" val="3747035493"/>
                    </a:ext>
                  </a:extLst>
                </a:gridCol>
                <a:gridCol w="631141">
                  <a:extLst>
                    <a:ext uri="{9D8B030D-6E8A-4147-A177-3AD203B41FA5}">
                      <a16:colId xmlns:a16="http://schemas.microsoft.com/office/drawing/2014/main" val="1412620102"/>
                    </a:ext>
                  </a:extLst>
                </a:gridCol>
              </a:tblGrid>
              <a:tr h="274986">
                <a:tc rowSpan="2" gridSpan="2">
                  <a:txBody>
                    <a:bodyPr/>
                    <a:lstStyle/>
                    <a:p>
                      <a:r>
                        <a:rPr lang="en-GB" sz="900" b="1" dirty="0"/>
                        <a:t>With up-sampling</a:t>
                      </a:r>
                    </a:p>
                  </a:txBody>
                  <a:tcPr marL="59962" marR="59962" marT="29981" marB="29981"/>
                </a:tc>
                <a:tc rowSpan="2" h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900" dirty="0"/>
                        <a:t>Actual</a:t>
                      </a:r>
                    </a:p>
                  </a:txBody>
                  <a:tcPr marL="59962" marR="59962" marT="29981" marB="2998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extLst>
                  <a:ext uri="{0D108BD9-81ED-4DB2-BD59-A6C34878D82A}">
                    <a16:rowId xmlns:a16="http://schemas.microsoft.com/office/drawing/2014/main" val="789790759"/>
                  </a:ext>
                </a:extLst>
              </a:tr>
              <a:tr h="265087">
                <a:tc gridSpan="2"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 hMerge="1"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Yes</a:t>
                      </a:r>
                    </a:p>
                  </a:txBody>
                  <a:tcPr marL="59962" marR="59962" marT="29981" marB="2998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No</a:t>
                      </a:r>
                    </a:p>
                  </a:txBody>
                  <a:tcPr marL="59962" marR="59962" marT="29981" marB="2998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0279"/>
                  </a:ext>
                </a:extLst>
              </a:tr>
              <a:tr h="250885">
                <a:tc rowSpan="2">
                  <a:txBody>
                    <a:bodyPr/>
                    <a:lstStyle/>
                    <a:p>
                      <a:r>
                        <a:rPr lang="en-GB" sz="900" dirty="0"/>
                        <a:t>Predictions</a:t>
                      </a:r>
                    </a:p>
                  </a:txBody>
                  <a:tcPr marL="59962" marR="59962" marT="29981" marB="2998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Yes </a:t>
                      </a:r>
                    </a:p>
                  </a:txBody>
                  <a:tcPr marL="59962" marR="59962" marT="29981" marB="2998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/>
                        <a:t>7522</a:t>
                      </a:r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US" altLang="zh-CN" sz="900" dirty="0"/>
                        <a:t>2434</a:t>
                      </a:r>
                      <a:endParaRPr lang="en-GB" sz="900" dirty="0"/>
                    </a:p>
                  </a:txBody>
                  <a:tcPr marL="59962" marR="59962" marT="29981" marB="29981"/>
                </a:tc>
                <a:extLst>
                  <a:ext uri="{0D108BD9-81ED-4DB2-BD59-A6C34878D82A}">
                    <a16:rowId xmlns:a16="http://schemas.microsoft.com/office/drawing/2014/main" val="255259455"/>
                  </a:ext>
                </a:extLst>
              </a:tr>
              <a:tr h="250885">
                <a:tc vMerge="1"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No </a:t>
                      </a:r>
                    </a:p>
                  </a:txBody>
                  <a:tcPr marL="59962" marR="59962" marT="29981" marB="2998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/>
                        <a:t>1773</a:t>
                      </a:r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US" altLang="zh-CN" sz="900" dirty="0"/>
                        <a:t>47190</a:t>
                      </a:r>
                      <a:endParaRPr lang="en-GB" sz="900" dirty="0"/>
                    </a:p>
                  </a:txBody>
                  <a:tcPr marL="59962" marR="59962" marT="29981" marB="29981"/>
                </a:tc>
                <a:extLst>
                  <a:ext uri="{0D108BD9-81ED-4DB2-BD59-A6C34878D82A}">
                    <a16:rowId xmlns:a16="http://schemas.microsoft.com/office/drawing/2014/main" val="2318235227"/>
                  </a:ext>
                </a:extLst>
              </a:tr>
              <a:tr h="250885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GB" altLang="zh-CN" sz="800" dirty="0"/>
                        <a:t>Sensitivity</a:t>
                      </a:r>
                      <a:endParaRPr lang="en-GB" sz="800" dirty="0"/>
                    </a:p>
                  </a:txBody>
                  <a:tcPr marL="59962" marR="59962" marT="29981" marB="29981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Specificity</a:t>
                      </a:r>
                      <a:endParaRPr lang="en-GB" sz="900" dirty="0"/>
                    </a:p>
                  </a:txBody>
                  <a:tcPr marL="59962" marR="59962" marT="29981" marB="29981"/>
                </a:tc>
                <a:extLst>
                  <a:ext uri="{0D108BD9-81ED-4DB2-BD59-A6C34878D82A}">
                    <a16:rowId xmlns:a16="http://schemas.microsoft.com/office/drawing/2014/main" val="1541155142"/>
                  </a:ext>
                </a:extLst>
              </a:tr>
              <a:tr h="250885"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 marL="59962" marR="59962" marT="29981" marB="29981"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0.809</a:t>
                      </a:r>
                      <a:endParaRPr lang="en-GB" sz="1100" b="1" dirty="0"/>
                    </a:p>
                  </a:txBody>
                  <a:tcPr marL="59962" marR="59962" marT="29981" marB="29981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0.950</a:t>
                      </a:r>
                      <a:endParaRPr lang="en-GB" sz="1100" b="1" dirty="0"/>
                    </a:p>
                  </a:txBody>
                  <a:tcPr marL="59962" marR="59962" marT="29981" marB="29981"/>
                </a:tc>
                <a:extLst>
                  <a:ext uri="{0D108BD9-81ED-4DB2-BD59-A6C34878D82A}">
                    <a16:rowId xmlns:a16="http://schemas.microsoft.com/office/drawing/2014/main" val="2989546906"/>
                  </a:ext>
                </a:extLst>
              </a:tr>
            </a:tbl>
          </a:graphicData>
        </a:graphic>
      </p:graphicFrame>
      <p:sp>
        <p:nvSpPr>
          <p:cNvPr id="25" name="Google Shape;439;p13">
            <a:extLst>
              <a:ext uri="{FF2B5EF4-FFF2-40B4-BE49-F238E27FC236}">
                <a16:creationId xmlns:a16="http://schemas.microsoft.com/office/drawing/2014/main" id="{D4FC3438-C25D-A444-B7C2-43205DA9322C}"/>
              </a:ext>
            </a:extLst>
          </p:cNvPr>
          <p:cNvSpPr/>
          <p:nvPr/>
        </p:nvSpPr>
        <p:spPr>
          <a:xfrm>
            <a:off x="796392" y="2406386"/>
            <a:ext cx="41556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Compare models with up-sampling and without sampling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14"/>
          <p:cNvCxnSpPr/>
          <p:nvPr/>
        </p:nvCxnSpPr>
        <p:spPr>
          <a:xfrm>
            <a:off x="1110569" y="658629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/>
          <p:nvPr/>
        </p:nvSpPr>
        <p:spPr>
          <a:xfrm>
            <a:off x="1110569" y="110595"/>
            <a:ext cx="46586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CART model - importance value</a:t>
            </a:r>
            <a:endParaRPr/>
          </a:p>
        </p:txBody>
      </p:sp>
      <p:grpSp>
        <p:nvGrpSpPr>
          <p:cNvPr id="452" name="Google Shape;452;p14"/>
          <p:cNvGrpSpPr/>
          <p:nvPr/>
        </p:nvGrpSpPr>
        <p:grpSpPr>
          <a:xfrm>
            <a:off x="450183" y="1046246"/>
            <a:ext cx="296244" cy="296244"/>
            <a:chOff x="6357074" y="1008628"/>
            <a:chExt cx="1676757" cy="1676757"/>
          </a:xfrm>
        </p:grpSpPr>
        <p:sp>
          <p:nvSpPr>
            <p:cNvPr id="453" name="Google Shape;453;p14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14"/>
          <p:cNvGrpSpPr/>
          <p:nvPr/>
        </p:nvGrpSpPr>
        <p:grpSpPr>
          <a:xfrm>
            <a:off x="675630" y="173203"/>
            <a:ext cx="359165" cy="337063"/>
            <a:chOff x="10074275" y="1647825"/>
            <a:chExt cx="464344" cy="435769"/>
          </a:xfrm>
        </p:grpSpPr>
        <p:sp>
          <p:nvSpPr>
            <p:cNvPr id="456" name="Google Shape;456;p14"/>
            <p:cNvSpPr/>
            <p:nvPr/>
          </p:nvSpPr>
          <p:spPr>
            <a:xfrm>
              <a:off x="10074275" y="1647825"/>
              <a:ext cx="464344" cy="4357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10291763" y="1734344"/>
              <a:ext cx="873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10291763" y="1778000"/>
              <a:ext cx="87313" cy="15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10291763" y="1821657"/>
              <a:ext cx="1889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10132219" y="1908969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10132219" y="1952625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10132219" y="1996282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10132219" y="1865313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10132219" y="1720057"/>
              <a:ext cx="130969" cy="11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65" name="Google Shape;465;p14"/>
          <p:cNvSpPr/>
          <p:nvPr/>
        </p:nvSpPr>
        <p:spPr>
          <a:xfrm>
            <a:off x="780892" y="1003936"/>
            <a:ext cx="4155623" cy="3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importance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with all variable to extract importance value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variables based on the importance value. 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zero importance doesn’t mean it has no effect on the accuracy(or roc)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importance value doesn’t mean it is meaningful – such as sku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6515" y="658629"/>
            <a:ext cx="1590060" cy="4323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2" name="Google Shape;472;p15"/>
          <p:cNvCxnSpPr/>
          <p:nvPr/>
        </p:nvCxnSpPr>
        <p:spPr>
          <a:xfrm>
            <a:off x="1110569" y="658629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3" name="Google Shape;473;p15"/>
          <p:cNvSpPr/>
          <p:nvPr/>
        </p:nvSpPr>
        <p:spPr>
          <a:xfrm>
            <a:off x="1110569" y="110595"/>
            <a:ext cx="19159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CART model</a:t>
            </a:r>
            <a:endParaRPr/>
          </a:p>
        </p:txBody>
      </p:sp>
      <p:grpSp>
        <p:nvGrpSpPr>
          <p:cNvPr id="474" name="Google Shape;474;p15"/>
          <p:cNvGrpSpPr/>
          <p:nvPr/>
        </p:nvGrpSpPr>
        <p:grpSpPr>
          <a:xfrm>
            <a:off x="364458" y="1046246"/>
            <a:ext cx="296244" cy="296244"/>
            <a:chOff x="6357074" y="1008628"/>
            <a:chExt cx="1676757" cy="1676757"/>
          </a:xfrm>
        </p:grpSpPr>
        <p:sp>
          <p:nvSpPr>
            <p:cNvPr id="475" name="Google Shape;475;p15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15"/>
          <p:cNvGrpSpPr/>
          <p:nvPr/>
        </p:nvGrpSpPr>
        <p:grpSpPr>
          <a:xfrm>
            <a:off x="675630" y="173203"/>
            <a:ext cx="359165" cy="337063"/>
            <a:chOff x="10074275" y="1647825"/>
            <a:chExt cx="464344" cy="435769"/>
          </a:xfrm>
        </p:grpSpPr>
        <p:sp>
          <p:nvSpPr>
            <p:cNvPr id="478" name="Google Shape;478;p15"/>
            <p:cNvSpPr/>
            <p:nvPr/>
          </p:nvSpPr>
          <p:spPr>
            <a:xfrm>
              <a:off x="10074275" y="1647825"/>
              <a:ext cx="464344" cy="4357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10291763" y="1734344"/>
              <a:ext cx="873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10291763" y="1778000"/>
              <a:ext cx="87313" cy="15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10291763" y="1821657"/>
              <a:ext cx="1889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10132219" y="1908969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10132219" y="1952625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10132219" y="1996282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10132219" y="1865313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10132219" y="1720057"/>
              <a:ext cx="130969" cy="11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87" name="Google Shape;487;p15"/>
          <p:cNvSpPr/>
          <p:nvPr/>
        </p:nvSpPr>
        <p:spPr>
          <a:xfrm>
            <a:off x="695167" y="1003936"/>
            <a:ext cx="415562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CART model, we adopted </a:t>
            </a:r>
            <a:r>
              <a:rPr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down sampling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a grid search to find the best cp value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 = 0.000029</a:t>
            </a:r>
            <a:endParaRPr/>
          </a:p>
        </p:txBody>
      </p:sp>
      <p:pic>
        <p:nvPicPr>
          <p:cNvPr id="488" name="Google Shape;48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6105" y="2081153"/>
            <a:ext cx="3401895" cy="306234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5"/>
          <p:cNvSpPr/>
          <p:nvPr/>
        </p:nvSpPr>
        <p:spPr>
          <a:xfrm>
            <a:off x="714217" y="3062347"/>
            <a:ext cx="415562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from best tuned model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 = 0.9236126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p15"/>
          <p:cNvCxnSpPr/>
          <p:nvPr/>
        </p:nvCxnSpPr>
        <p:spPr>
          <a:xfrm rot="-5400000" flipH="1">
            <a:off x="3936279" y="1316922"/>
            <a:ext cx="1338000" cy="13239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91" name="Google Shape;491;p15"/>
          <p:cNvGrpSpPr/>
          <p:nvPr/>
        </p:nvGrpSpPr>
        <p:grpSpPr>
          <a:xfrm>
            <a:off x="364458" y="3062347"/>
            <a:ext cx="296244" cy="296244"/>
            <a:chOff x="6357074" y="1008628"/>
            <a:chExt cx="1676757" cy="1676757"/>
          </a:xfrm>
        </p:grpSpPr>
        <p:sp>
          <p:nvSpPr>
            <p:cNvPr id="492" name="Google Shape;492;p15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4726" y="1717298"/>
            <a:ext cx="3445979" cy="3426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16"/>
          <p:cNvCxnSpPr/>
          <p:nvPr/>
        </p:nvCxnSpPr>
        <p:spPr>
          <a:xfrm>
            <a:off x="1110569" y="658629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1" name="Google Shape;501;p16"/>
          <p:cNvSpPr/>
          <p:nvPr/>
        </p:nvSpPr>
        <p:spPr>
          <a:xfrm>
            <a:off x="1110569" y="110595"/>
            <a:ext cx="51090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Random forest – parameter tuning</a:t>
            </a:r>
            <a:endParaRPr/>
          </a:p>
        </p:txBody>
      </p:sp>
      <p:grpSp>
        <p:nvGrpSpPr>
          <p:cNvPr id="502" name="Google Shape;502;p16"/>
          <p:cNvGrpSpPr/>
          <p:nvPr/>
        </p:nvGrpSpPr>
        <p:grpSpPr>
          <a:xfrm>
            <a:off x="675630" y="173203"/>
            <a:ext cx="359165" cy="337063"/>
            <a:chOff x="10074275" y="1647825"/>
            <a:chExt cx="464344" cy="435769"/>
          </a:xfrm>
        </p:grpSpPr>
        <p:sp>
          <p:nvSpPr>
            <p:cNvPr id="503" name="Google Shape;503;p16"/>
            <p:cNvSpPr/>
            <p:nvPr/>
          </p:nvSpPr>
          <p:spPr>
            <a:xfrm>
              <a:off x="10074275" y="1647825"/>
              <a:ext cx="464344" cy="4357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10291763" y="1734344"/>
              <a:ext cx="873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10291763" y="1778000"/>
              <a:ext cx="87313" cy="15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0291763" y="1821657"/>
              <a:ext cx="1889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0132219" y="1908969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10132219" y="1952625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10132219" y="1996282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10132219" y="1865313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10132219" y="1720057"/>
              <a:ext cx="130969" cy="11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12" name="Google Shape;512;p16"/>
          <p:cNvSpPr/>
          <p:nvPr/>
        </p:nvSpPr>
        <p:spPr>
          <a:xfrm>
            <a:off x="821751" y="1054396"/>
            <a:ext cx="51090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mtry = 6, out-of-bag(OOB) error is the lowest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tuneRF() function is applied to find the best mtry value</a:t>
            </a:r>
            <a:endParaRPr/>
          </a:p>
        </p:txBody>
      </p:sp>
      <p:grpSp>
        <p:nvGrpSpPr>
          <p:cNvPr id="513" name="Google Shape;513;p16"/>
          <p:cNvGrpSpPr/>
          <p:nvPr/>
        </p:nvGrpSpPr>
        <p:grpSpPr>
          <a:xfrm>
            <a:off x="452785" y="1127484"/>
            <a:ext cx="296244" cy="296244"/>
            <a:chOff x="6357074" y="1008628"/>
            <a:chExt cx="1676757" cy="1676757"/>
          </a:xfrm>
        </p:grpSpPr>
        <p:sp>
          <p:nvSpPr>
            <p:cNvPr id="514" name="Google Shape;514;p16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" name="Google Shape;516;p16"/>
          <p:cNvGrpSpPr/>
          <p:nvPr/>
        </p:nvGrpSpPr>
        <p:grpSpPr>
          <a:xfrm>
            <a:off x="458007" y="3500472"/>
            <a:ext cx="296244" cy="296244"/>
            <a:chOff x="6357074" y="1008628"/>
            <a:chExt cx="1676757" cy="1676757"/>
          </a:xfrm>
        </p:grpSpPr>
        <p:sp>
          <p:nvSpPr>
            <p:cNvPr id="517" name="Google Shape;517;p16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p16"/>
          <p:cNvSpPr/>
          <p:nvPr/>
        </p:nvSpPr>
        <p:spPr>
          <a:xfrm>
            <a:off x="3276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785" y="1654027"/>
            <a:ext cx="3102559" cy="164592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6"/>
          <p:cNvSpPr/>
          <p:nvPr/>
        </p:nvSpPr>
        <p:spPr>
          <a:xfrm>
            <a:off x="2314484" y="2498973"/>
            <a:ext cx="740527" cy="830998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6"/>
          <p:cNvSpPr txBox="1"/>
          <p:nvPr/>
        </p:nvSpPr>
        <p:spPr>
          <a:xfrm>
            <a:off x="843855" y="3530254"/>
            <a:ext cx="3334135" cy="94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Ntrees = 500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Just because of insufficient of computer memory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8" name="Google Shape;528;p17"/>
          <p:cNvCxnSpPr/>
          <p:nvPr/>
        </p:nvCxnSpPr>
        <p:spPr>
          <a:xfrm>
            <a:off x="1110569" y="658629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9" name="Google Shape;529;p17"/>
          <p:cNvSpPr/>
          <p:nvPr/>
        </p:nvSpPr>
        <p:spPr>
          <a:xfrm>
            <a:off x="1110569" y="110595"/>
            <a:ext cx="22557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/>
          </a:p>
        </p:txBody>
      </p:sp>
      <p:grpSp>
        <p:nvGrpSpPr>
          <p:cNvPr id="530" name="Google Shape;530;p17"/>
          <p:cNvGrpSpPr/>
          <p:nvPr/>
        </p:nvGrpSpPr>
        <p:grpSpPr>
          <a:xfrm>
            <a:off x="675630" y="173203"/>
            <a:ext cx="359165" cy="337063"/>
            <a:chOff x="10074275" y="1647825"/>
            <a:chExt cx="464344" cy="435769"/>
          </a:xfrm>
        </p:grpSpPr>
        <p:sp>
          <p:nvSpPr>
            <p:cNvPr id="531" name="Google Shape;531;p17"/>
            <p:cNvSpPr/>
            <p:nvPr/>
          </p:nvSpPr>
          <p:spPr>
            <a:xfrm>
              <a:off x="10074275" y="1647825"/>
              <a:ext cx="464344" cy="4357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10291763" y="1734344"/>
              <a:ext cx="873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10291763" y="1778000"/>
              <a:ext cx="87313" cy="15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10291763" y="1821657"/>
              <a:ext cx="1889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10132219" y="1908969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10132219" y="1952625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10132219" y="1996282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10132219" y="1865313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10132219" y="1720057"/>
              <a:ext cx="130969" cy="11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540" name="Google Shape;54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0355" y="1325876"/>
            <a:ext cx="3810886" cy="266762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7"/>
          <p:cNvSpPr/>
          <p:nvPr/>
        </p:nvSpPr>
        <p:spPr>
          <a:xfrm>
            <a:off x="630750" y="2442048"/>
            <a:ext cx="30966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performance 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sample performance:</a:t>
            </a:r>
            <a:endParaRPr dirty="0"/>
          </a:p>
        </p:txBody>
      </p:sp>
      <p:graphicFrame>
        <p:nvGraphicFramePr>
          <p:cNvPr id="542" name="Google Shape;542;p17"/>
          <p:cNvGraphicFramePr/>
          <p:nvPr>
            <p:extLst>
              <p:ext uri="{D42A27DB-BD31-4B8C-83A1-F6EECF244321}">
                <p14:modId xmlns:p14="http://schemas.microsoft.com/office/powerpoint/2010/main" val="3600904496"/>
              </p:ext>
            </p:extLst>
          </p:nvPr>
        </p:nvGraphicFramePr>
        <p:xfrm>
          <a:off x="731265" y="3142956"/>
          <a:ext cx="2778575" cy="348775"/>
        </p:xfrm>
        <a:graphic>
          <a:graphicData uri="http://schemas.openxmlformats.org/drawingml/2006/table">
            <a:tbl>
              <a:tblPr>
                <a:noFill/>
                <a:tableStyleId>{1E7FCEBA-4EFE-48B4-915F-04BAE850ED39}</a:tableStyleId>
              </a:tblPr>
              <a:tblGrid>
                <a:gridCol w="87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7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ROC</a:t>
                      </a:r>
                      <a:endParaRPr sz="2000" u="none" strike="noStrike" cap="none"/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0.963398</a:t>
                      </a:r>
                      <a:endParaRPr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7050" marR="27050" marT="21625" marB="21625" anchor="ctr">
                    <a:lnL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1F3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43" name="Google Shape;543;p17"/>
          <p:cNvGrpSpPr/>
          <p:nvPr/>
        </p:nvGrpSpPr>
        <p:grpSpPr>
          <a:xfrm>
            <a:off x="377831" y="810119"/>
            <a:ext cx="296273" cy="296273"/>
            <a:chOff x="6357074" y="1008628"/>
            <a:chExt cx="1676700" cy="1676700"/>
          </a:xfrm>
        </p:grpSpPr>
        <p:sp>
          <p:nvSpPr>
            <p:cNvPr id="544" name="Google Shape;544;p17"/>
            <p:cNvSpPr/>
            <p:nvPr/>
          </p:nvSpPr>
          <p:spPr>
            <a:xfrm>
              <a:off x="6357074" y="1008628"/>
              <a:ext cx="1676700" cy="1676700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6552150" y="1193250"/>
              <a:ext cx="1307400" cy="1307400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6" name="Google Shape;546;p17"/>
          <p:cNvSpPr/>
          <p:nvPr/>
        </p:nvSpPr>
        <p:spPr>
          <a:xfrm>
            <a:off x="690150" y="798308"/>
            <a:ext cx="3096600" cy="17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model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all variables except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sku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-"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 sampling is adopted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mtry=6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min_n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ntree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=500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7" name="Google Shape;547;p17"/>
          <p:cNvGrpSpPr/>
          <p:nvPr/>
        </p:nvGrpSpPr>
        <p:grpSpPr>
          <a:xfrm>
            <a:off x="377831" y="2468293"/>
            <a:ext cx="296273" cy="296273"/>
            <a:chOff x="6357074" y="1008628"/>
            <a:chExt cx="1676700" cy="1676700"/>
          </a:xfrm>
        </p:grpSpPr>
        <p:sp>
          <p:nvSpPr>
            <p:cNvPr id="548" name="Google Shape;548;p17"/>
            <p:cNvSpPr/>
            <p:nvPr/>
          </p:nvSpPr>
          <p:spPr>
            <a:xfrm>
              <a:off x="6357074" y="1008628"/>
              <a:ext cx="1676700" cy="1676700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6552150" y="1193250"/>
              <a:ext cx="1307400" cy="1307400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7;g78529c35d9_0_38" descr="Singapore Management University | Ashoka | Everyone a Changemaker">
            <a:extLst>
              <a:ext uri="{FF2B5EF4-FFF2-40B4-BE49-F238E27FC236}">
                <a16:creationId xmlns:a16="http://schemas.microsoft.com/office/drawing/2014/main" id="{7BA804C2-2E9B-EF47-A878-EBFED5DEB9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75" y="0"/>
            <a:ext cx="1905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2449BE-DF77-674E-94DA-3F23A9BD1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75" y="1338525"/>
            <a:ext cx="2466450" cy="246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529c35d9_0_38"/>
          <p:cNvSpPr txBox="1"/>
          <p:nvPr/>
        </p:nvSpPr>
        <p:spPr>
          <a:xfrm>
            <a:off x="1406775" y="2155978"/>
            <a:ext cx="480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E4864"/>
                </a:solidFill>
                <a:latin typeface="Calibri"/>
                <a:ea typeface="Calibri"/>
                <a:cs typeface="Calibri"/>
                <a:sym typeface="Calibri"/>
              </a:rPr>
              <a:t>Regression Models</a:t>
            </a:r>
            <a:endParaRPr sz="3200" b="1" dirty="0">
              <a:solidFill>
                <a:srgbClr val="2E4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78529c35d9_0_38" descr="Singapore Management University | Ashoka | Everyone a Changemak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75" y="0"/>
            <a:ext cx="1905000" cy="12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g78529c35d9_0_38"/>
          <p:cNvCxnSpPr/>
          <p:nvPr/>
        </p:nvCxnSpPr>
        <p:spPr>
          <a:xfrm>
            <a:off x="1906051" y="2984078"/>
            <a:ext cx="3856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8C614F79-5DE8-604F-AC94-9A7AB5D550A8}"/>
              </a:ext>
            </a:extLst>
          </p:cNvPr>
          <p:cNvGrpSpPr/>
          <p:nvPr/>
        </p:nvGrpSpPr>
        <p:grpSpPr>
          <a:xfrm>
            <a:off x="1025775" y="2078987"/>
            <a:ext cx="905091" cy="905091"/>
            <a:chOff x="818983" y="1835240"/>
            <a:chExt cx="1333459" cy="1333459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CBA77F8-CB88-B143-8BC6-1FC34E04ECE7}"/>
                </a:ext>
              </a:extLst>
            </p:cNvPr>
            <p:cNvSpPr/>
            <p:nvPr/>
          </p:nvSpPr>
          <p:spPr>
            <a:xfrm>
              <a:off x="818983" y="1835240"/>
              <a:ext cx="1333459" cy="1333459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7F5DE3E-A578-C442-95A1-AFBA1FADAFD6}"/>
                </a:ext>
              </a:extLst>
            </p:cNvPr>
            <p:cNvSpPr/>
            <p:nvPr/>
          </p:nvSpPr>
          <p:spPr>
            <a:xfrm>
              <a:off x="965805" y="1982062"/>
              <a:ext cx="1039813" cy="10398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id="{2C7E81C7-F3E2-F548-B1E4-2976C8935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1218" y="2112660"/>
              <a:ext cx="448986" cy="770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Google Shape;166;g78529c35d9_0_38">
            <a:extLst>
              <a:ext uri="{FF2B5EF4-FFF2-40B4-BE49-F238E27FC236}">
                <a16:creationId xmlns:a16="http://schemas.microsoft.com/office/drawing/2014/main" id="{3AC83901-3764-2242-9E1F-415E2B38EF9E}"/>
              </a:ext>
            </a:extLst>
          </p:cNvPr>
          <p:cNvSpPr txBox="1"/>
          <p:nvPr/>
        </p:nvSpPr>
        <p:spPr>
          <a:xfrm>
            <a:off x="1431001" y="2617139"/>
            <a:ext cx="480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>
                <a:solidFill>
                  <a:srgbClr val="2E4864"/>
                </a:solidFill>
                <a:latin typeface="Calibri"/>
                <a:ea typeface="Calibri"/>
                <a:cs typeface="Calibri"/>
                <a:sym typeface="Calibri"/>
              </a:rPr>
              <a:t>Week 6 </a:t>
            </a:r>
            <a:r>
              <a:rPr lang="en-US" altLang="zh-CN" sz="1600" b="1" dirty="0">
                <a:solidFill>
                  <a:srgbClr val="2E4864"/>
                </a:solidFill>
                <a:latin typeface="Calibri"/>
                <a:ea typeface="Calibri"/>
                <a:cs typeface="Calibri"/>
                <a:sym typeface="Calibri"/>
              </a:rPr>
              <a:t>Submission</a:t>
            </a:r>
            <a:endParaRPr sz="2000" b="1" dirty="0">
              <a:solidFill>
                <a:srgbClr val="2E4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"/>
          <p:cNvSpPr txBox="1"/>
          <p:nvPr/>
        </p:nvSpPr>
        <p:spPr>
          <a:xfrm>
            <a:off x="1025700" y="1987050"/>
            <a:ext cx="480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E4864"/>
                </a:solidFill>
                <a:latin typeface="Calibri"/>
                <a:ea typeface="Calibri"/>
                <a:cs typeface="Calibri"/>
                <a:sym typeface="Calibri"/>
              </a:rPr>
              <a:t>Thank you for watching</a:t>
            </a:r>
            <a:endParaRPr sz="3200" b="1" dirty="0">
              <a:solidFill>
                <a:srgbClr val="2E48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11" descr="Singapore Management University | Ashoka | Everyone a Changemak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75" y="0"/>
            <a:ext cx="1905000" cy="12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11"/>
          <p:cNvCxnSpPr/>
          <p:nvPr/>
        </p:nvCxnSpPr>
        <p:spPr>
          <a:xfrm>
            <a:off x="1500750" y="2823101"/>
            <a:ext cx="3856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98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"/>
          <p:cNvCxnSpPr/>
          <p:nvPr/>
        </p:nvCxnSpPr>
        <p:spPr>
          <a:xfrm>
            <a:off x="1110569" y="782381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6" name="Google Shape;176;p2"/>
          <p:cNvSpPr/>
          <p:nvPr/>
        </p:nvSpPr>
        <p:spPr>
          <a:xfrm>
            <a:off x="845485" y="1291472"/>
            <a:ext cx="481515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 Independent variables.</a:t>
            </a:r>
            <a:endParaRPr/>
          </a:p>
          <a:p>
            <a:pPr marL="6286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numerical variables</a:t>
            </a:r>
            <a:endParaRPr/>
          </a:p>
          <a:p>
            <a:pPr marL="6286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categorical variables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050758" y="296953"/>
            <a:ext cx="17475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Analysis  </a:t>
            </a:r>
            <a:endParaRPr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2"/>
          <p:cNvGrpSpPr/>
          <p:nvPr/>
        </p:nvGrpSpPr>
        <p:grpSpPr>
          <a:xfrm>
            <a:off x="498185" y="1287764"/>
            <a:ext cx="296244" cy="296244"/>
            <a:chOff x="6357074" y="1008628"/>
            <a:chExt cx="1676757" cy="1676757"/>
          </a:xfrm>
        </p:grpSpPr>
        <p:sp>
          <p:nvSpPr>
            <p:cNvPr id="179" name="Google Shape;179;p2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2"/>
          <p:cNvGrpSpPr/>
          <p:nvPr/>
        </p:nvGrpSpPr>
        <p:grpSpPr>
          <a:xfrm>
            <a:off x="532650" y="354471"/>
            <a:ext cx="359165" cy="337063"/>
            <a:chOff x="10074275" y="1647825"/>
            <a:chExt cx="464344" cy="435769"/>
          </a:xfrm>
        </p:grpSpPr>
        <p:sp>
          <p:nvSpPr>
            <p:cNvPr id="182" name="Google Shape;182;p2"/>
            <p:cNvSpPr/>
            <p:nvPr/>
          </p:nvSpPr>
          <p:spPr>
            <a:xfrm>
              <a:off x="10074275" y="1647825"/>
              <a:ext cx="464344" cy="4357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0291763" y="1734344"/>
              <a:ext cx="873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0291763" y="1778000"/>
              <a:ext cx="87313" cy="15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0291763" y="1821657"/>
              <a:ext cx="1889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0132219" y="1908969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132219" y="1952625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0132219" y="1996282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0132219" y="1865313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0132219" y="1720057"/>
              <a:ext cx="130969" cy="11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91" name="Google Shape;191;p2"/>
          <p:cNvGrpSpPr/>
          <p:nvPr/>
        </p:nvGrpSpPr>
        <p:grpSpPr>
          <a:xfrm>
            <a:off x="498185" y="2244674"/>
            <a:ext cx="296244" cy="296244"/>
            <a:chOff x="6357074" y="1008628"/>
            <a:chExt cx="1676757" cy="1676757"/>
          </a:xfrm>
        </p:grpSpPr>
        <p:sp>
          <p:nvSpPr>
            <p:cNvPr id="192" name="Google Shape;192;p2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2"/>
          <p:cNvSpPr/>
          <p:nvPr/>
        </p:nvSpPr>
        <p:spPr>
          <a:xfrm>
            <a:off x="828894" y="2277292"/>
            <a:ext cx="48151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outcome variable 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286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Categorical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2"/>
          <p:cNvGrpSpPr/>
          <p:nvPr/>
        </p:nvGrpSpPr>
        <p:grpSpPr>
          <a:xfrm>
            <a:off x="498185" y="3246005"/>
            <a:ext cx="296244" cy="296244"/>
            <a:chOff x="6357074" y="1008628"/>
            <a:chExt cx="1676757" cy="1676757"/>
          </a:xfrm>
        </p:grpSpPr>
        <p:sp>
          <p:nvSpPr>
            <p:cNvPr id="196" name="Google Shape;196;p2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2"/>
          <p:cNvSpPr/>
          <p:nvPr/>
        </p:nvSpPr>
        <p:spPr>
          <a:xfrm>
            <a:off x="859757" y="3225881"/>
            <a:ext cx="47842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problem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5992" y="2277292"/>
            <a:ext cx="3859591" cy="284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"/>
          <p:cNvCxnSpPr/>
          <p:nvPr/>
        </p:nvCxnSpPr>
        <p:spPr>
          <a:xfrm>
            <a:off x="684390" y="808576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3"/>
          <p:cNvSpPr/>
          <p:nvPr/>
        </p:nvSpPr>
        <p:spPr>
          <a:xfrm>
            <a:off x="2258569" y="967467"/>
            <a:ext cx="48151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correlation analysis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624579" y="323148"/>
            <a:ext cx="32111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Analysis – Visualization</a:t>
            </a:r>
            <a:endParaRPr/>
          </a:p>
        </p:txBody>
      </p:sp>
      <p:sp>
        <p:nvSpPr>
          <p:cNvPr id="208" name="Google Shape;208;p3"/>
          <p:cNvSpPr/>
          <p:nvPr/>
        </p:nvSpPr>
        <p:spPr>
          <a:xfrm>
            <a:off x="3276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390" y="1434135"/>
            <a:ext cx="5662360" cy="34968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3"/>
          <p:cNvGrpSpPr/>
          <p:nvPr/>
        </p:nvGrpSpPr>
        <p:grpSpPr>
          <a:xfrm>
            <a:off x="176904" y="323148"/>
            <a:ext cx="447675" cy="341313"/>
            <a:chOff x="2908300" y="2946400"/>
            <a:chExt cx="447675" cy="341313"/>
          </a:xfrm>
        </p:grpSpPr>
        <p:sp>
          <p:nvSpPr>
            <p:cNvPr id="211" name="Google Shape;211;p3"/>
            <p:cNvSpPr/>
            <p:nvPr/>
          </p:nvSpPr>
          <p:spPr>
            <a:xfrm>
              <a:off x="2957513" y="2946400"/>
              <a:ext cx="349250" cy="115888"/>
            </a:xfrm>
            <a:custGeom>
              <a:avLst/>
              <a:gdLst/>
              <a:ahLst/>
              <a:cxnLst/>
              <a:rect l="l" t="t" r="r" b="b"/>
              <a:pathLst>
                <a:path w="454" h="152" extrusionOk="0">
                  <a:moveTo>
                    <a:pt x="0" y="136"/>
                  </a:moveTo>
                  <a:cubicBezTo>
                    <a:pt x="0" y="127"/>
                    <a:pt x="7" y="119"/>
                    <a:pt x="16" y="119"/>
                  </a:cubicBezTo>
                  <a:cubicBezTo>
                    <a:pt x="22" y="119"/>
                    <a:pt x="27" y="122"/>
                    <a:pt x="30" y="127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41" y="77"/>
                    <a:pt x="140" y="76"/>
                    <a:pt x="140" y="75"/>
                  </a:cubicBezTo>
                  <a:cubicBezTo>
                    <a:pt x="140" y="66"/>
                    <a:pt x="148" y="58"/>
                    <a:pt x="157" y="58"/>
                  </a:cubicBezTo>
                  <a:cubicBezTo>
                    <a:pt x="166" y="58"/>
                    <a:pt x="173" y="66"/>
                    <a:pt x="173" y="75"/>
                  </a:cubicBezTo>
                  <a:cubicBezTo>
                    <a:pt x="282" y="97"/>
                    <a:pt x="282" y="97"/>
                    <a:pt x="282" y="97"/>
                  </a:cubicBezTo>
                  <a:cubicBezTo>
                    <a:pt x="284" y="91"/>
                    <a:pt x="290" y="86"/>
                    <a:pt x="297" y="86"/>
                  </a:cubicBezTo>
                  <a:cubicBezTo>
                    <a:pt x="302" y="86"/>
                    <a:pt x="306" y="88"/>
                    <a:pt x="309" y="9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1" y="20"/>
                    <a:pt x="421" y="18"/>
                    <a:pt x="421" y="17"/>
                  </a:cubicBezTo>
                  <a:cubicBezTo>
                    <a:pt x="421" y="8"/>
                    <a:pt x="428" y="0"/>
                    <a:pt x="437" y="0"/>
                  </a:cubicBezTo>
                  <a:cubicBezTo>
                    <a:pt x="446" y="0"/>
                    <a:pt x="454" y="8"/>
                    <a:pt x="454" y="17"/>
                  </a:cubicBezTo>
                  <a:cubicBezTo>
                    <a:pt x="454" y="26"/>
                    <a:pt x="446" y="33"/>
                    <a:pt x="437" y="33"/>
                  </a:cubicBezTo>
                  <a:cubicBezTo>
                    <a:pt x="432" y="33"/>
                    <a:pt x="428" y="31"/>
                    <a:pt x="425" y="2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9"/>
                    <a:pt x="313" y="101"/>
                    <a:pt x="313" y="103"/>
                  </a:cubicBezTo>
                  <a:cubicBezTo>
                    <a:pt x="313" y="112"/>
                    <a:pt x="306" y="119"/>
                    <a:pt x="297" y="119"/>
                  </a:cubicBezTo>
                  <a:cubicBezTo>
                    <a:pt x="288" y="119"/>
                    <a:pt x="281" y="112"/>
                    <a:pt x="281" y="10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0" y="87"/>
                    <a:pt x="164" y="91"/>
                    <a:pt x="157" y="91"/>
                  </a:cubicBezTo>
                  <a:cubicBezTo>
                    <a:pt x="151" y="91"/>
                    <a:pt x="147" y="88"/>
                    <a:pt x="144" y="8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4"/>
                    <a:pt x="33" y="134"/>
                    <a:pt x="33" y="136"/>
                  </a:cubicBezTo>
                  <a:cubicBezTo>
                    <a:pt x="33" y="145"/>
                    <a:pt x="26" y="152"/>
                    <a:pt x="16" y="152"/>
                  </a:cubicBezTo>
                  <a:cubicBezTo>
                    <a:pt x="7" y="152"/>
                    <a:pt x="0" y="145"/>
                    <a:pt x="0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908300" y="2987675"/>
              <a:ext cx="447675" cy="300038"/>
            </a:xfrm>
            <a:custGeom>
              <a:avLst/>
              <a:gdLst/>
              <a:ahLst/>
              <a:cxnLst/>
              <a:rect l="l" t="t" r="r" b="b"/>
              <a:pathLst>
                <a:path w="581" h="392" extrusionOk="0">
                  <a:moveTo>
                    <a:pt x="568" y="367"/>
                  </a:moveTo>
                  <a:cubicBezTo>
                    <a:pt x="550" y="367"/>
                    <a:pt x="550" y="367"/>
                    <a:pt x="550" y="367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14"/>
                    <a:pt x="536" y="0"/>
                    <a:pt x="518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65" y="0"/>
                    <a:pt x="451" y="14"/>
                    <a:pt x="451" y="3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10" y="367"/>
                    <a:pt x="410" y="367"/>
                    <a:pt x="410" y="367"/>
                  </a:cubicBezTo>
                  <a:cubicBezTo>
                    <a:pt x="410" y="120"/>
                    <a:pt x="410" y="120"/>
                    <a:pt x="410" y="120"/>
                  </a:cubicBezTo>
                  <a:cubicBezTo>
                    <a:pt x="410" y="102"/>
                    <a:pt x="396" y="88"/>
                    <a:pt x="379" y="88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25" y="88"/>
                    <a:pt x="311" y="102"/>
                    <a:pt x="311" y="120"/>
                  </a:cubicBezTo>
                  <a:cubicBezTo>
                    <a:pt x="311" y="367"/>
                    <a:pt x="311" y="367"/>
                    <a:pt x="311" y="367"/>
                  </a:cubicBezTo>
                  <a:cubicBezTo>
                    <a:pt x="270" y="367"/>
                    <a:pt x="270" y="367"/>
                    <a:pt x="270" y="367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75"/>
                    <a:pt x="256" y="61"/>
                    <a:pt x="239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186" y="61"/>
                    <a:pt x="171" y="75"/>
                    <a:pt x="171" y="92"/>
                  </a:cubicBezTo>
                  <a:cubicBezTo>
                    <a:pt x="171" y="367"/>
                    <a:pt x="171" y="367"/>
                    <a:pt x="171" y="367"/>
                  </a:cubicBezTo>
                  <a:cubicBezTo>
                    <a:pt x="131" y="367"/>
                    <a:pt x="131" y="367"/>
                    <a:pt x="131" y="367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43"/>
                    <a:pt x="117" y="128"/>
                    <a:pt x="99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46" y="128"/>
                    <a:pt x="32" y="143"/>
                    <a:pt x="32" y="160"/>
                  </a:cubicBezTo>
                  <a:cubicBezTo>
                    <a:pt x="32" y="367"/>
                    <a:pt x="32" y="367"/>
                    <a:pt x="32" y="367"/>
                  </a:cubicBezTo>
                  <a:cubicBezTo>
                    <a:pt x="11" y="367"/>
                    <a:pt x="11" y="367"/>
                    <a:pt x="11" y="367"/>
                  </a:cubicBezTo>
                  <a:cubicBezTo>
                    <a:pt x="4" y="367"/>
                    <a:pt x="0" y="372"/>
                    <a:pt x="0" y="37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7"/>
                    <a:pt x="4" y="392"/>
                    <a:pt x="11" y="392"/>
                  </a:cubicBezTo>
                  <a:cubicBezTo>
                    <a:pt x="568" y="392"/>
                    <a:pt x="568" y="392"/>
                    <a:pt x="568" y="392"/>
                  </a:cubicBezTo>
                  <a:cubicBezTo>
                    <a:pt x="575" y="392"/>
                    <a:pt x="581" y="387"/>
                    <a:pt x="581" y="381"/>
                  </a:cubicBezTo>
                  <a:cubicBezTo>
                    <a:pt x="581" y="378"/>
                    <a:pt x="581" y="378"/>
                    <a:pt x="581" y="378"/>
                  </a:cubicBezTo>
                  <a:cubicBezTo>
                    <a:pt x="581" y="372"/>
                    <a:pt x="575" y="367"/>
                    <a:pt x="568" y="3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28FAA4C4-9844-3048-BE15-0CCC710F6B4B}"/>
              </a:ext>
            </a:extLst>
          </p:cNvPr>
          <p:cNvSpPr/>
          <p:nvPr/>
        </p:nvSpPr>
        <p:spPr>
          <a:xfrm>
            <a:off x="5013858" y="2724149"/>
            <a:ext cx="159559" cy="22068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4"/>
          <p:cNvCxnSpPr/>
          <p:nvPr/>
        </p:nvCxnSpPr>
        <p:spPr>
          <a:xfrm>
            <a:off x="684390" y="808576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9" name="Google Shape;219;p4"/>
          <p:cNvSpPr/>
          <p:nvPr/>
        </p:nvSpPr>
        <p:spPr>
          <a:xfrm>
            <a:off x="1714500" y="930020"/>
            <a:ext cx="48151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distribution analysis – Histogram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624579" y="323148"/>
            <a:ext cx="32111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Analysis – Visualization</a:t>
            </a:r>
            <a:endParaRPr/>
          </a:p>
        </p:txBody>
      </p:sp>
      <p:sp>
        <p:nvSpPr>
          <p:cNvPr id="221" name="Google Shape;221;p4"/>
          <p:cNvSpPr/>
          <p:nvPr/>
        </p:nvSpPr>
        <p:spPr>
          <a:xfrm>
            <a:off x="3276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32" y="1268096"/>
            <a:ext cx="3323968" cy="205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9000" y="1254868"/>
            <a:ext cx="3276600" cy="202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3025905"/>
            <a:ext cx="3428999" cy="2117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29000" y="3121203"/>
            <a:ext cx="3276600" cy="202348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"/>
          <p:cNvSpPr/>
          <p:nvPr/>
        </p:nvSpPr>
        <p:spPr>
          <a:xfrm>
            <a:off x="3675948" y="1222250"/>
            <a:ext cx="562708" cy="2845020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249451" y="1329787"/>
            <a:ext cx="959553" cy="3593905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"/>
          <p:cNvSpPr/>
          <p:nvPr/>
        </p:nvSpPr>
        <p:spPr>
          <a:xfrm>
            <a:off x="5883297" y="4067270"/>
            <a:ext cx="732990" cy="1066808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2031307" y="2004735"/>
            <a:ext cx="174939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Highly skewed dataset</a:t>
            </a:r>
            <a:endParaRPr sz="135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" name="Google Shape;230;p4"/>
          <p:cNvGrpSpPr/>
          <p:nvPr/>
        </p:nvGrpSpPr>
        <p:grpSpPr>
          <a:xfrm>
            <a:off x="176904" y="311072"/>
            <a:ext cx="447675" cy="341313"/>
            <a:chOff x="2908300" y="2946400"/>
            <a:chExt cx="447675" cy="341313"/>
          </a:xfrm>
        </p:grpSpPr>
        <p:sp>
          <p:nvSpPr>
            <p:cNvPr id="231" name="Google Shape;231;p4"/>
            <p:cNvSpPr/>
            <p:nvPr/>
          </p:nvSpPr>
          <p:spPr>
            <a:xfrm>
              <a:off x="2957513" y="2946400"/>
              <a:ext cx="349250" cy="115888"/>
            </a:xfrm>
            <a:custGeom>
              <a:avLst/>
              <a:gdLst/>
              <a:ahLst/>
              <a:cxnLst/>
              <a:rect l="l" t="t" r="r" b="b"/>
              <a:pathLst>
                <a:path w="454" h="152" extrusionOk="0">
                  <a:moveTo>
                    <a:pt x="0" y="136"/>
                  </a:moveTo>
                  <a:cubicBezTo>
                    <a:pt x="0" y="127"/>
                    <a:pt x="7" y="119"/>
                    <a:pt x="16" y="119"/>
                  </a:cubicBezTo>
                  <a:cubicBezTo>
                    <a:pt x="22" y="119"/>
                    <a:pt x="27" y="122"/>
                    <a:pt x="30" y="127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41" y="77"/>
                    <a:pt x="140" y="76"/>
                    <a:pt x="140" y="75"/>
                  </a:cubicBezTo>
                  <a:cubicBezTo>
                    <a:pt x="140" y="66"/>
                    <a:pt x="148" y="58"/>
                    <a:pt x="157" y="58"/>
                  </a:cubicBezTo>
                  <a:cubicBezTo>
                    <a:pt x="166" y="58"/>
                    <a:pt x="173" y="66"/>
                    <a:pt x="173" y="75"/>
                  </a:cubicBezTo>
                  <a:cubicBezTo>
                    <a:pt x="282" y="97"/>
                    <a:pt x="282" y="97"/>
                    <a:pt x="282" y="97"/>
                  </a:cubicBezTo>
                  <a:cubicBezTo>
                    <a:pt x="284" y="91"/>
                    <a:pt x="290" y="86"/>
                    <a:pt x="297" y="86"/>
                  </a:cubicBezTo>
                  <a:cubicBezTo>
                    <a:pt x="302" y="86"/>
                    <a:pt x="306" y="88"/>
                    <a:pt x="309" y="9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1" y="20"/>
                    <a:pt x="421" y="18"/>
                    <a:pt x="421" y="17"/>
                  </a:cubicBezTo>
                  <a:cubicBezTo>
                    <a:pt x="421" y="8"/>
                    <a:pt x="428" y="0"/>
                    <a:pt x="437" y="0"/>
                  </a:cubicBezTo>
                  <a:cubicBezTo>
                    <a:pt x="446" y="0"/>
                    <a:pt x="454" y="8"/>
                    <a:pt x="454" y="17"/>
                  </a:cubicBezTo>
                  <a:cubicBezTo>
                    <a:pt x="454" y="26"/>
                    <a:pt x="446" y="33"/>
                    <a:pt x="437" y="33"/>
                  </a:cubicBezTo>
                  <a:cubicBezTo>
                    <a:pt x="432" y="33"/>
                    <a:pt x="428" y="31"/>
                    <a:pt x="425" y="2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9"/>
                    <a:pt x="313" y="101"/>
                    <a:pt x="313" y="103"/>
                  </a:cubicBezTo>
                  <a:cubicBezTo>
                    <a:pt x="313" y="112"/>
                    <a:pt x="306" y="119"/>
                    <a:pt x="297" y="119"/>
                  </a:cubicBezTo>
                  <a:cubicBezTo>
                    <a:pt x="288" y="119"/>
                    <a:pt x="281" y="112"/>
                    <a:pt x="281" y="10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0" y="87"/>
                    <a:pt x="164" y="91"/>
                    <a:pt x="157" y="91"/>
                  </a:cubicBezTo>
                  <a:cubicBezTo>
                    <a:pt x="151" y="91"/>
                    <a:pt x="147" y="88"/>
                    <a:pt x="144" y="8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4"/>
                    <a:pt x="33" y="134"/>
                    <a:pt x="33" y="136"/>
                  </a:cubicBezTo>
                  <a:cubicBezTo>
                    <a:pt x="33" y="145"/>
                    <a:pt x="26" y="152"/>
                    <a:pt x="16" y="152"/>
                  </a:cubicBezTo>
                  <a:cubicBezTo>
                    <a:pt x="7" y="152"/>
                    <a:pt x="0" y="145"/>
                    <a:pt x="0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908300" y="2987675"/>
              <a:ext cx="447675" cy="300038"/>
            </a:xfrm>
            <a:custGeom>
              <a:avLst/>
              <a:gdLst/>
              <a:ahLst/>
              <a:cxnLst/>
              <a:rect l="l" t="t" r="r" b="b"/>
              <a:pathLst>
                <a:path w="581" h="392" extrusionOk="0">
                  <a:moveTo>
                    <a:pt x="568" y="367"/>
                  </a:moveTo>
                  <a:cubicBezTo>
                    <a:pt x="550" y="367"/>
                    <a:pt x="550" y="367"/>
                    <a:pt x="550" y="367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14"/>
                    <a:pt x="536" y="0"/>
                    <a:pt x="518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65" y="0"/>
                    <a:pt x="451" y="14"/>
                    <a:pt x="451" y="3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10" y="367"/>
                    <a:pt x="410" y="367"/>
                    <a:pt x="410" y="367"/>
                  </a:cubicBezTo>
                  <a:cubicBezTo>
                    <a:pt x="410" y="120"/>
                    <a:pt x="410" y="120"/>
                    <a:pt x="410" y="120"/>
                  </a:cubicBezTo>
                  <a:cubicBezTo>
                    <a:pt x="410" y="102"/>
                    <a:pt x="396" y="88"/>
                    <a:pt x="379" y="88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25" y="88"/>
                    <a:pt x="311" y="102"/>
                    <a:pt x="311" y="120"/>
                  </a:cubicBezTo>
                  <a:cubicBezTo>
                    <a:pt x="311" y="367"/>
                    <a:pt x="311" y="367"/>
                    <a:pt x="311" y="367"/>
                  </a:cubicBezTo>
                  <a:cubicBezTo>
                    <a:pt x="270" y="367"/>
                    <a:pt x="270" y="367"/>
                    <a:pt x="270" y="367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75"/>
                    <a:pt x="256" y="61"/>
                    <a:pt x="239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186" y="61"/>
                    <a:pt x="171" y="75"/>
                    <a:pt x="171" y="92"/>
                  </a:cubicBezTo>
                  <a:cubicBezTo>
                    <a:pt x="171" y="367"/>
                    <a:pt x="171" y="367"/>
                    <a:pt x="171" y="367"/>
                  </a:cubicBezTo>
                  <a:cubicBezTo>
                    <a:pt x="131" y="367"/>
                    <a:pt x="131" y="367"/>
                    <a:pt x="131" y="367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43"/>
                    <a:pt x="117" y="128"/>
                    <a:pt x="99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46" y="128"/>
                    <a:pt x="32" y="143"/>
                    <a:pt x="32" y="160"/>
                  </a:cubicBezTo>
                  <a:cubicBezTo>
                    <a:pt x="32" y="367"/>
                    <a:pt x="32" y="367"/>
                    <a:pt x="32" y="367"/>
                  </a:cubicBezTo>
                  <a:cubicBezTo>
                    <a:pt x="11" y="367"/>
                    <a:pt x="11" y="367"/>
                    <a:pt x="11" y="367"/>
                  </a:cubicBezTo>
                  <a:cubicBezTo>
                    <a:pt x="4" y="367"/>
                    <a:pt x="0" y="372"/>
                    <a:pt x="0" y="37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7"/>
                    <a:pt x="4" y="392"/>
                    <a:pt x="11" y="392"/>
                  </a:cubicBezTo>
                  <a:cubicBezTo>
                    <a:pt x="568" y="392"/>
                    <a:pt x="568" y="392"/>
                    <a:pt x="568" y="392"/>
                  </a:cubicBezTo>
                  <a:cubicBezTo>
                    <a:pt x="575" y="392"/>
                    <a:pt x="581" y="387"/>
                    <a:pt x="581" y="381"/>
                  </a:cubicBezTo>
                  <a:cubicBezTo>
                    <a:pt x="581" y="378"/>
                    <a:pt x="581" y="378"/>
                    <a:pt x="581" y="378"/>
                  </a:cubicBezTo>
                  <a:cubicBezTo>
                    <a:pt x="581" y="372"/>
                    <a:pt x="575" y="367"/>
                    <a:pt x="568" y="3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5"/>
          <p:cNvCxnSpPr/>
          <p:nvPr/>
        </p:nvCxnSpPr>
        <p:spPr>
          <a:xfrm>
            <a:off x="1110569" y="782381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" name="Google Shape;239;p5"/>
          <p:cNvSpPr/>
          <p:nvPr/>
        </p:nvSpPr>
        <p:spPr>
          <a:xfrm>
            <a:off x="845485" y="1000586"/>
            <a:ext cx="39363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and logistics regression work best when data is normally distributed.</a:t>
            </a:r>
            <a:endParaRPr/>
          </a:p>
        </p:txBody>
      </p:sp>
      <p:sp>
        <p:nvSpPr>
          <p:cNvPr id="240" name="Google Shape;240;p5"/>
          <p:cNvSpPr/>
          <p:nvPr/>
        </p:nvSpPr>
        <p:spPr>
          <a:xfrm>
            <a:off x="1110569" y="234347"/>
            <a:ext cx="30588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preprocessing  </a:t>
            </a:r>
            <a:endParaRPr sz="24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5"/>
          <p:cNvGrpSpPr/>
          <p:nvPr/>
        </p:nvGrpSpPr>
        <p:grpSpPr>
          <a:xfrm>
            <a:off x="498185" y="996878"/>
            <a:ext cx="296244" cy="296244"/>
            <a:chOff x="6357074" y="1008628"/>
            <a:chExt cx="1676757" cy="1676757"/>
          </a:xfrm>
        </p:grpSpPr>
        <p:sp>
          <p:nvSpPr>
            <p:cNvPr id="242" name="Google Shape;242;p5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5"/>
          <p:cNvGrpSpPr/>
          <p:nvPr/>
        </p:nvGrpSpPr>
        <p:grpSpPr>
          <a:xfrm>
            <a:off x="505703" y="3305831"/>
            <a:ext cx="296244" cy="296244"/>
            <a:chOff x="6357074" y="1008628"/>
            <a:chExt cx="1676757" cy="1676757"/>
          </a:xfrm>
        </p:grpSpPr>
        <p:sp>
          <p:nvSpPr>
            <p:cNvPr id="245" name="Google Shape;245;p5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5"/>
          <p:cNvSpPr/>
          <p:nvPr/>
        </p:nvSpPr>
        <p:spPr>
          <a:xfrm>
            <a:off x="843855" y="3265604"/>
            <a:ext cx="48151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created from skewed data is less interpretable by human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" name="Google Shape;248;p5"/>
          <p:cNvGrpSpPr/>
          <p:nvPr/>
        </p:nvGrpSpPr>
        <p:grpSpPr>
          <a:xfrm>
            <a:off x="505703" y="3922725"/>
            <a:ext cx="296244" cy="296244"/>
            <a:chOff x="6357074" y="1008628"/>
            <a:chExt cx="1676757" cy="1676757"/>
          </a:xfrm>
        </p:grpSpPr>
        <p:sp>
          <p:nvSpPr>
            <p:cNvPr id="249" name="Google Shape;249;p5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5"/>
          <p:cNvSpPr/>
          <p:nvPr/>
        </p:nvSpPr>
        <p:spPr>
          <a:xfrm>
            <a:off x="867275" y="3902601"/>
            <a:ext cx="537949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quality data, no quality prediction</a:t>
            </a:r>
            <a:endParaRPr/>
          </a:p>
          <a:p>
            <a:pPr marL="6286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Violate the rule of data science </a:t>
            </a:r>
            <a:endParaRPr/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- garbage in, garbage out</a:t>
            </a:r>
            <a:endParaRPr/>
          </a:p>
          <a:p>
            <a:pPr marL="6286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outlier will be magnified - causing overweighting</a:t>
            </a:r>
            <a:endParaRPr/>
          </a:p>
        </p:txBody>
      </p:sp>
      <p:pic>
        <p:nvPicPr>
          <p:cNvPr id="252" name="Google Shape;2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976" y="1542565"/>
            <a:ext cx="4430942" cy="16767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5"/>
          <p:cNvCxnSpPr/>
          <p:nvPr/>
        </p:nvCxnSpPr>
        <p:spPr>
          <a:xfrm flipH="1">
            <a:off x="3428866" y="1292972"/>
            <a:ext cx="1128600" cy="8040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4" name="Google Shape;254;p5"/>
          <p:cNvSpPr txBox="1"/>
          <p:nvPr/>
        </p:nvSpPr>
        <p:spPr>
          <a:xfrm>
            <a:off x="4488714" y="1140771"/>
            <a:ext cx="132921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distribution </a:t>
            </a:r>
            <a:endParaRPr/>
          </a:p>
        </p:txBody>
      </p:sp>
      <p:grpSp>
        <p:nvGrpSpPr>
          <p:cNvPr id="255" name="Google Shape;255;p5"/>
          <p:cNvGrpSpPr/>
          <p:nvPr/>
        </p:nvGrpSpPr>
        <p:grpSpPr>
          <a:xfrm>
            <a:off x="633511" y="305534"/>
            <a:ext cx="420688" cy="354013"/>
            <a:chOff x="4605338" y="3814763"/>
            <a:chExt cx="420688" cy="354013"/>
          </a:xfrm>
        </p:grpSpPr>
        <p:sp>
          <p:nvSpPr>
            <p:cNvPr id="256" name="Google Shape;256;p5"/>
            <p:cNvSpPr/>
            <p:nvPr/>
          </p:nvSpPr>
          <p:spPr>
            <a:xfrm>
              <a:off x="4605338" y="3814763"/>
              <a:ext cx="420688" cy="354013"/>
            </a:xfrm>
            <a:custGeom>
              <a:avLst/>
              <a:gdLst/>
              <a:ahLst/>
              <a:cxnLst/>
              <a:rect l="l" t="t" r="r" b="b"/>
              <a:pathLst>
                <a:path w="548" h="462" extrusionOk="0">
                  <a:moveTo>
                    <a:pt x="507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91"/>
                    <a:pt x="18" y="409"/>
                    <a:pt x="41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6"/>
                    <a:pt x="226" y="416"/>
                    <a:pt x="226" y="416"/>
                  </a:cubicBezTo>
                  <a:cubicBezTo>
                    <a:pt x="226" y="419"/>
                    <a:pt x="225" y="425"/>
                    <a:pt x="223" y="428"/>
                  </a:cubicBezTo>
                  <a:cubicBezTo>
                    <a:pt x="177" y="445"/>
                    <a:pt x="177" y="445"/>
                    <a:pt x="177" y="445"/>
                  </a:cubicBezTo>
                  <a:cubicBezTo>
                    <a:pt x="173" y="447"/>
                    <a:pt x="165" y="449"/>
                    <a:pt x="160" y="449"/>
                  </a:cubicBezTo>
                  <a:cubicBezTo>
                    <a:pt x="151" y="449"/>
                    <a:pt x="151" y="449"/>
                    <a:pt x="151" y="449"/>
                  </a:cubicBezTo>
                  <a:cubicBezTo>
                    <a:pt x="146" y="449"/>
                    <a:pt x="142" y="452"/>
                    <a:pt x="142" y="455"/>
                  </a:cubicBezTo>
                  <a:cubicBezTo>
                    <a:pt x="142" y="455"/>
                    <a:pt x="142" y="455"/>
                    <a:pt x="142" y="455"/>
                  </a:cubicBezTo>
                  <a:cubicBezTo>
                    <a:pt x="142" y="459"/>
                    <a:pt x="146" y="462"/>
                    <a:pt x="151" y="462"/>
                  </a:cubicBezTo>
                  <a:cubicBezTo>
                    <a:pt x="397" y="462"/>
                    <a:pt x="397" y="462"/>
                    <a:pt x="397" y="462"/>
                  </a:cubicBezTo>
                  <a:cubicBezTo>
                    <a:pt x="402" y="462"/>
                    <a:pt x="406" y="459"/>
                    <a:pt x="406" y="455"/>
                  </a:cubicBezTo>
                  <a:cubicBezTo>
                    <a:pt x="406" y="455"/>
                    <a:pt x="406" y="455"/>
                    <a:pt x="406" y="455"/>
                  </a:cubicBezTo>
                  <a:cubicBezTo>
                    <a:pt x="406" y="452"/>
                    <a:pt x="404" y="449"/>
                    <a:pt x="402" y="449"/>
                  </a:cubicBezTo>
                  <a:cubicBezTo>
                    <a:pt x="399" y="449"/>
                    <a:pt x="393" y="448"/>
                    <a:pt x="389" y="448"/>
                  </a:cubicBezTo>
                  <a:cubicBezTo>
                    <a:pt x="329" y="426"/>
                    <a:pt x="329" y="426"/>
                    <a:pt x="329" y="426"/>
                  </a:cubicBezTo>
                  <a:cubicBezTo>
                    <a:pt x="325" y="424"/>
                    <a:pt x="322" y="419"/>
                    <a:pt x="322" y="416"/>
                  </a:cubicBezTo>
                  <a:cubicBezTo>
                    <a:pt x="322" y="409"/>
                    <a:pt x="322" y="409"/>
                    <a:pt x="322" y="409"/>
                  </a:cubicBezTo>
                  <a:cubicBezTo>
                    <a:pt x="507" y="409"/>
                    <a:pt x="507" y="409"/>
                    <a:pt x="507" y="409"/>
                  </a:cubicBezTo>
                  <a:cubicBezTo>
                    <a:pt x="530" y="409"/>
                    <a:pt x="548" y="391"/>
                    <a:pt x="548" y="369"/>
                  </a:cubicBezTo>
                  <a:cubicBezTo>
                    <a:pt x="548" y="41"/>
                    <a:pt x="548" y="41"/>
                    <a:pt x="548" y="41"/>
                  </a:cubicBezTo>
                  <a:cubicBezTo>
                    <a:pt x="548" y="18"/>
                    <a:pt x="530" y="0"/>
                    <a:pt x="507" y="0"/>
                  </a:cubicBezTo>
                  <a:close/>
                  <a:moveTo>
                    <a:pt x="510" y="330"/>
                  </a:moveTo>
                  <a:cubicBezTo>
                    <a:pt x="510" y="337"/>
                    <a:pt x="504" y="343"/>
                    <a:pt x="497" y="344"/>
                  </a:cubicBezTo>
                  <a:cubicBezTo>
                    <a:pt x="51" y="344"/>
                    <a:pt x="51" y="344"/>
                    <a:pt x="51" y="344"/>
                  </a:cubicBezTo>
                  <a:cubicBezTo>
                    <a:pt x="44" y="343"/>
                    <a:pt x="38" y="337"/>
                    <a:pt x="38" y="33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2"/>
                    <a:pt x="44" y="36"/>
                    <a:pt x="51" y="36"/>
                  </a:cubicBezTo>
                  <a:cubicBezTo>
                    <a:pt x="497" y="36"/>
                    <a:pt x="497" y="36"/>
                    <a:pt x="497" y="36"/>
                  </a:cubicBezTo>
                  <a:cubicBezTo>
                    <a:pt x="504" y="36"/>
                    <a:pt x="510" y="42"/>
                    <a:pt x="510" y="50"/>
                  </a:cubicBezTo>
                  <a:lnTo>
                    <a:pt x="510" y="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4932363" y="4103688"/>
              <a:ext cx="6350" cy="47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4943475" y="4100513"/>
              <a:ext cx="47625" cy="9525"/>
            </a:xfrm>
            <a:custGeom>
              <a:avLst/>
              <a:gdLst/>
              <a:ahLst/>
              <a:cxnLst/>
              <a:rect l="l" t="t" r="r" b="b"/>
              <a:pathLst>
                <a:path w="63" h="13" extrusionOk="0">
                  <a:moveTo>
                    <a:pt x="63" y="6"/>
                  </a:moveTo>
                  <a:cubicBezTo>
                    <a:pt x="63" y="10"/>
                    <a:pt x="60" y="13"/>
                    <a:pt x="5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0" y="0"/>
                    <a:pt x="63" y="3"/>
                    <a:pt x="63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4922838" y="3875088"/>
              <a:ext cx="34925" cy="166688"/>
            </a:xfrm>
            <a:custGeom>
              <a:avLst/>
              <a:gdLst/>
              <a:ahLst/>
              <a:cxnLst/>
              <a:rect l="l" t="t" r="r" b="b"/>
              <a:pathLst>
                <a:path w="45" h="216" extrusionOk="0">
                  <a:moveTo>
                    <a:pt x="45" y="193"/>
                  </a:moveTo>
                  <a:cubicBezTo>
                    <a:pt x="45" y="206"/>
                    <a:pt x="35" y="216"/>
                    <a:pt x="22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10" y="216"/>
                    <a:pt x="0" y="206"/>
                    <a:pt x="0" y="19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4860925" y="3903663"/>
              <a:ext cx="34925" cy="138113"/>
            </a:xfrm>
            <a:custGeom>
              <a:avLst/>
              <a:gdLst/>
              <a:ahLst/>
              <a:cxnLst/>
              <a:rect l="l" t="t" r="r" b="b"/>
              <a:pathLst>
                <a:path w="45" h="180" extrusionOk="0">
                  <a:moveTo>
                    <a:pt x="45" y="157"/>
                  </a:moveTo>
                  <a:cubicBezTo>
                    <a:pt x="45" y="170"/>
                    <a:pt x="35" y="180"/>
                    <a:pt x="23" y="180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1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4799013" y="3930650"/>
              <a:ext cx="33338" cy="111125"/>
            </a:xfrm>
            <a:custGeom>
              <a:avLst/>
              <a:gdLst/>
              <a:ahLst/>
              <a:cxnLst/>
              <a:rect l="l" t="t" r="r" b="b"/>
              <a:pathLst>
                <a:path w="44" h="144" extrusionOk="0">
                  <a:moveTo>
                    <a:pt x="44" y="121"/>
                  </a:moveTo>
                  <a:cubicBezTo>
                    <a:pt x="44" y="134"/>
                    <a:pt x="34" y="144"/>
                    <a:pt x="22" y="144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10" y="144"/>
                    <a:pt x="0" y="134"/>
                    <a:pt x="0" y="1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4" y="10"/>
                    <a:pt x="44" y="23"/>
                  </a:cubicBezTo>
                  <a:lnTo>
                    <a:pt x="44" y="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737100" y="3959225"/>
              <a:ext cx="34925" cy="82550"/>
            </a:xfrm>
            <a:custGeom>
              <a:avLst/>
              <a:gdLst/>
              <a:ahLst/>
              <a:cxnLst/>
              <a:rect l="l" t="t" r="r" b="b"/>
              <a:pathLst>
                <a:path w="45" h="108" extrusionOk="0">
                  <a:moveTo>
                    <a:pt x="45" y="85"/>
                  </a:moveTo>
                  <a:cubicBezTo>
                    <a:pt x="45" y="98"/>
                    <a:pt x="35" y="108"/>
                    <a:pt x="22" y="108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10" y="108"/>
                    <a:pt x="0" y="98"/>
                    <a:pt x="0" y="8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675188" y="3986213"/>
              <a:ext cx="33338" cy="55563"/>
            </a:xfrm>
            <a:custGeom>
              <a:avLst/>
              <a:gdLst/>
              <a:ahLst/>
              <a:cxnLst/>
              <a:rect l="l" t="t" r="r" b="b"/>
              <a:pathLst>
                <a:path w="45" h="72" extrusionOk="0">
                  <a:moveTo>
                    <a:pt x="45" y="49"/>
                  </a:moveTo>
                  <a:cubicBezTo>
                    <a:pt x="45" y="62"/>
                    <a:pt x="35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10" y="72"/>
                    <a:pt x="0" y="62"/>
                    <a:pt x="0" y="4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lnTo>
                    <a:pt x="45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6"/>
          <p:cNvCxnSpPr/>
          <p:nvPr/>
        </p:nvCxnSpPr>
        <p:spPr>
          <a:xfrm>
            <a:off x="1110569" y="782381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6"/>
          <p:cNvSpPr/>
          <p:nvPr/>
        </p:nvSpPr>
        <p:spPr>
          <a:xfrm>
            <a:off x="1110569" y="234347"/>
            <a:ext cx="32656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transformation  </a:t>
            </a:r>
            <a:endParaRPr sz="24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6"/>
          <p:cNvGrpSpPr/>
          <p:nvPr/>
        </p:nvGrpSpPr>
        <p:grpSpPr>
          <a:xfrm>
            <a:off x="540168" y="1017504"/>
            <a:ext cx="296244" cy="296244"/>
            <a:chOff x="6357074" y="1008628"/>
            <a:chExt cx="1676757" cy="1676757"/>
          </a:xfrm>
        </p:grpSpPr>
        <p:sp>
          <p:nvSpPr>
            <p:cNvPr id="272" name="Google Shape;272;p6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6"/>
          <p:cNvSpPr/>
          <p:nvPr/>
        </p:nvSpPr>
        <p:spPr>
          <a:xfrm>
            <a:off x="877623" y="1021360"/>
            <a:ext cx="3936365" cy="15751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64" t="-7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275" name="Google Shape;275;p6"/>
          <p:cNvGrpSpPr/>
          <p:nvPr/>
        </p:nvGrpSpPr>
        <p:grpSpPr>
          <a:xfrm>
            <a:off x="537727" y="2396467"/>
            <a:ext cx="296244" cy="296244"/>
            <a:chOff x="6357074" y="1008628"/>
            <a:chExt cx="1676757" cy="1676757"/>
          </a:xfrm>
        </p:grpSpPr>
        <p:sp>
          <p:nvSpPr>
            <p:cNvPr id="276" name="Google Shape;276;p6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6"/>
          <p:cNvSpPr/>
          <p:nvPr/>
        </p:nvSpPr>
        <p:spPr>
          <a:xfrm>
            <a:off x="913355" y="2388606"/>
            <a:ext cx="39363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/>
          </a:p>
        </p:txBody>
      </p:sp>
      <p:pic>
        <p:nvPicPr>
          <p:cNvPr id="279" name="Google Shape;27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855" y="2799339"/>
            <a:ext cx="5413131" cy="1890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6"/>
          <p:cNvCxnSpPr/>
          <p:nvPr/>
        </p:nvCxnSpPr>
        <p:spPr>
          <a:xfrm>
            <a:off x="2108748" y="3121331"/>
            <a:ext cx="576000" cy="0"/>
          </a:xfrm>
          <a:prstGeom prst="straightConnector1">
            <a:avLst/>
          </a:prstGeom>
          <a:noFill/>
          <a:ln w="412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" name="Google Shape;281;p6"/>
          <p:cNvCxnSpPr/>
          <p:nvPr/>
        </p:nvCxnSpPr>
        <p:spPr>
          <a:xfrm>
            <a:off x="3975003" y="3658741"/>
            <a:ext cx="576000" cy="0"/>
          </a:xfrm>
          <a:prstGeom prst="straightConnector1">
            <a:avLst/>
          </a:prstGeom>
          <a:noFill/>
          <a:ln w="412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" name="Google Shape;282;p6"/>
          <p:cNvCxnSpPr/>
          <p:nvPr/>
        </p:nvCxnSpPr>
        <p:spPr>
          <a:xfrm>
            <a:off x="2557805" y="4071252"/>
            <a:ext cx="576000" cy="0"/>
          </a:xfrm>
          <a:prstGeom prst="straightConnector1">
            <a:avLst/>
          </a:prstGeom>
          <a:noFill/>
          <a:ln w="412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6"/>
          <p:cNvCxnSpPr/>
          <p:nvPr/>
        </p:nvCxnSpPr>
        <p:spPr>
          <a:xfrm>
            <a:off x="4174249" y="4581162"/>
            <a:ext cx="1628410" cy="0"/>
          </a:xfrm>
          <a:prstGeom prst="straightConnector1">
            <a:avLst/>
          </a:prstGeom>
          <a:noFill/>
          <a:ln w="412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84" name="Google Shape;284;p6"/>
          <p:cNvGrpSpPr/>
          <p:nvPr/>
        </p:nvGrpSpPr>
        <p:grpSpPr>
          <a:xfrm>
            <a:off x="537727" y="271719"/>
            <a:ext cx="449263" cy="363538"/>
            <a:chOff x="1209675" y="6354763"/>
            <a:chExt cx="449263" cy="363538"/>
          </a:xfrm>
        </p:grpSpPr>
        <p:sp>
          <p:nvSpPr>
            <p:cNvPr id="285" name="Google Shape;285;p6"/>
            <p:cNvSpPr/>
            <p:nvPr/>
          </p:nvSpPr>
          <p:spPr>
            <a:xfrm>
              <a:off x="1560513" y="6529388"/>
              <a:ext cx="96838" cy="188913"/>
            </a:xfrm>
            <a:custGeom>
              <a:avLst/>
              <a:gdLst/>
              <a:ahLst/>
              <a:cxnLst/>
              <a:rect l="l" t="t" r="r" b="b"/>
              <a:pathLst>
                <a:path w="126" h="245" extrusionOk="0">
                  <a:moveTo>
                    <a:pt x="31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26" y="245"/>
                    <a:pt x="126" y="245"/>
                    <a:pt x="126" y="245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99" y="52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1209675" y="6354763"/>
              <a:ext cx="449263" cy="339725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236" y="248"/>
                  </a:moveTo>
                  <a:cubicBezTo>
                    <a:pt x="76" y="428"/>
                    <a:pt x="76" y="428"/>
                    <a:pt x="76" y="428"/>
                  </a:cubicBezTo>
                  <a:cubicBezTo>
                    <a:pt x="68" y="438"/>
                    <a:pt x="57" y="442"/>
                    <a:pt x="46" y="442"/>
                  </a:cubicBezTo>
                  <a:cubicBezTo>
                    <a:pt x="36" y="442"/>
                    <a:pt x="26" y="439"/>
                    <a:pt x="18" y="432"/>
                  </a:cubicBezTo>
                  <a:cubicBezTo>
                    <a:pt x="1" y="417"/>
                    <a:pt x="0" y="391"/>
                    <a:pt x="15" y="374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14" y="149"/>
                    <a:pt x="225" y="143"/>
                    <a:pt x="237" y="144"/>
                  </a:cubicBezTo>
                  <a:cubicBezTo>
                    <a:pt x="249" y="144"/>
                    <a:pt x="260" y="149"/>
                    <a:pt x="268" y="158"/>
                  </a:cubicBezTo>
                  <a:cubicBezTo>
                    <a:pt x="323" y="224"/>
                    <a:pt x="323" y="224"/>
                    <a:pt x="323" y="224"/>
                  </a:cubicBezTo>
                  <a:cubicBezTo>
                    <a:pt x="425" y="101"/>
                    <a:pt x="425" y="101"/>
                    <a:pt x="425" y="101"/>
                  </a:cubicBezTo>
                  <a:cubicBezTo>
                    <a:pt x="330" y="19"/>
                    <a:pt x="330" y="19"/>
                    <a:pt x="330" y="19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85" y="239"/>
                    <a:pt x="585" y="239"/>
                    <a:pt x="585" y="239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355" y="314"/>
                    <a:pt x="355" y="314"/>
                    <a:pt x="355" y="314"/>
                  </a:cubicBezTo>
                  <a:cubicBezTo>
                    <a:pt x="348" y="323"/>
                    <a:pt x="336" y="329"/>
                    <a:pt x="324" y="329"/>
                  </a:cubicBezTo>
                  <a:cubicBezTo>
                    <a:pt x="311" y="329"/>
                    <a:pt x="300" y="324"/>
                    <a:pt x="292" y="314"/>
                  </a:cubicBezTo>
                  <a:lnTo>
                    <a:pt x="236" y="2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1417638" y="6589713"/>
              <a:ext cx="119063" cy="127000"/>
            </a:xfrm>
            <a:custGeom>
              <a:avLst/>
              <a:gdLst/>
              <a:ahLst/>
              <a:cxnLst/>
              <a:rect l="l" t="t" r="r" b="b"/>
              <a:pathLst>
                <a:path w="153" h="167" extrusionOk="0">
                  <a:moveTo>
                    <a:pt x="98" y="64"/>
                  </a:moveTo>
                  <a:cubicBezTo>
                    <a:pt x="76" y="83"/>
                    <a:pt x="62" y="83"/>
                    <a:pt x="62" y="83"/>
                  </a:cubicBezTo>
                  <a:cubicBezTo>
                    <a:pt x="43" y="86"/>
                    <a:pt x="15" y="67"/>
                    <a:pt x="1" y="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32" y="24"/>
                    <a:pt x="116" y="47"/>
                    <a:pt x="98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1295400" y="6600825"/>
              <a:ext cx="96838" cy="115888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0" y="73"/>
                  </a:moveTo>
                  <a:lnTo>
                    <a:pt x="61" y="73"/>
                  </a:lnTo>
                  <a:lnTo>
                    <a:pt x="61" y="0"/>
                  </a:lnTo>
                  <a:lnTo>
                    <a:pt x="0" y="7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7"/>
          <p:cNvCxnSpPr/>
          <p:nvPr/>
        </p:nvCxnSpPr>
        <p:spPr>
          <a:xfrm>
            <a:off x="1110569" y="658629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5" name="Google Shape;295;p7"/>
          <p:cNvSpPr/>
          <p:nvPr/>
        </p:nvSpPr>
        <p:spPr>
          <a:xfrm>
            <a:off x="1110569" y="110595"/>
            <a:ext cx="32656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transformation  </a:t>
            </a:r>
            <a:endParaRPr sz="24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6" name="Google Shape;296;p7"/>
          <p:cNvGrpSpPr/>
          <p:nvPr/>
        </p:nvGrpSpPr>
        <p:grpSpPr>
          <a:xfrm>
            <a:off x="134106" y="874366"/>
            <a:ext cx="296244" cy="296244"/>
            <a:chOff x="6357074" y="1008628"/>
            <a:chExt cx="1676757" cy="1676757"/>
          </a:xfrm>
        </p:grpSpPr>
        <p:sp>
          <p:nvSpPr>
            <p:cNvPr id="297" name="Google Shape;297;p7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7"/>
          <p:cNvSpPr/>
          <p:nvPr/>
        </p:nvSpPr>
        <p:spPr>
          <a:xfrm>
            <a:off x="471561" y="878222"/>
            <a:ext cx="41962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processed data with original dataset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6306" y="1183121"/>
            <a:ext cx="3217588" cy="198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6306" y="3102194"/>
            <a:ext cx="3217588" cy="198571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7"/>
          <p:cNvSpPr/>
          <p:nvPr/>
        </p:nvSpPr>
        <p:spPr>
          <a:xfrm>
            <a:off x="330243" y="1533949"/>
            <a:ext cx="3176063" cy="3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closer to the shape of normal distribution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 observations to evenly distribute across different value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down the variables to avoid overweighting of the model 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take </a:t>
            </a:r>
            <a:r>
              <a:rPr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cubic root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our data transformation method (refer to the code)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5690213" y="1137991"/>
            <a:ext cx="1033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endParaRPr sz="2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5690213" y="3012067"/>
            <a:ext cx="1033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endParaRPr sz="2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5690211" y="2075029"/>
            <a:ext cx="1033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endParaRPr sz="24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5690212" y="4067824"/>
            <a:ext cx="1033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endParaRPr sz="24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7"/>
          <p:cNvGrpSpPr/>
          <p:nvPr/>
        </p:nvGrpSpPr>
        <p:grpSpPr>
          <a:xfrm>
            <a:off x="575827" y="159658"/>
            <a:ext cx="449263" cy="363538"/>
            <a:chOff x="1209675" y="6354763"/>
            <a:chExt cx="449263" cy="363538"/>
          </a:xfrm>
        </p:grpSpPr>
        <p:sp>
          <p:nvSpPr>
            <p:cNvPr id="308" name="Google Shape;308;p7"/>
            <p:cNvSpPr/>
            <p:nvPr/>
          </p:nvSpPr>
          <p:spPr>
            <a:xfrm>
              <a:off x="1560513" y="6529388"/>
              <a:ext cx="96838" cy="188913"/>
            </a:xfrm>
            <a:custGeom>
              <a:avLst/>
              <a:gdLst/>
              <a:ahLst/>
              <a:cxnLst/>
              <a:rect l="l" t="t" r="r" b="b"/>
              <a:pathLst>
                <a:path w="126" h="245" extrusionOk="0">
                  <a:moveTo>
                    <a:pt x="31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26" y="245"/>
                    <a:pt x="126" y="245"/>
                    <a:pt x="126" y="245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99" y="52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209675" y="6354763"/>
              <a:ext cx="449263" cy="339725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236" y="248"/>
                  </a:moveTo>
                  <a:cubicBezTo>
                    <a:pt x="76" y="428"/>
                    <a:pt x="76" y="428"/>
                    <a:pt x="76" y="428"/>
                  </a:cubicBezTo>
                  <a:cubicBezTo>
                    <a:pt x="68" y="438"/>
                    <a:pt x="57" y="442"/>
                    <a:pt x="46" y="442"/>
                  </a:cubicBezTo>
                  <a:cubicBezTo>
                    <a:pt x="36" y="442"/>
                    <a:pt x="26" y="439"/>
                    <a:pt x="18" y="432"/>
                  </a:cubicBezTo>
                  <a:cubicBezTo>
                    <a:pt x="1" y="417"/>
                    <a:pt x="0" y="391"/>
                    <a:pt x="15" y="374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14" y="149"/>
                    <a:pt x="225" y="143"/>
                    <a:pt x="237" y="144"/>
                  </a:cubicBezTo>
                  <a:cubicBezTo>
                    <a:pt x="249" y="144"/>
                    <a:pt x="260" y="149"/>
                    <a:pt x="268" y="158"/>
                  </a:cubicBezTo>
                  <a:cubicBezTo>
                    <a:pt x="323" y="224"/>
                    <a:pt x="323" y="224"/>
                    <a:pt x="323" y="224"/>
                  </a:cubicBezTo>
                  <a:cubicBezTo>
                    <a:pt x="425" y="101"/>
                    <a:pt x="425" y="101"/>
                    <a:pt x="425" y="101"/>
                  </a:cubicBezTo>
                  <a:cubicBezTo>
                    <a:pt x="330" y="19"/>
                    <a:pt x="330" y="19"/>
                    <a:pt x="330" y="19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85" y="239"/>
                    <a:pt x="585" y="239"/>
                    <a:pt x="585" y="239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355" y="314"/>
                    <a:pt x="355" y="314"/>
                    <a:pt x="355" y="314"/>
                  </a:cubicBezTo>
                  <a:cubicBezTo>
                    <a:pt x="348" y="323"/>
                    <a:pt x="336" y="329"/>
                    <a:pt x="324" y="329"/>
                  </a:cubicBezTo>
                  <a:cubicBezTo>
                    <a:pt x="311" y="329"/>
                    <a:pt x="300" y="324"/>
                    <a:pt x="292" y="314"/>
                  </a:cubicBezTo>
                  <a:lnTo>
                    <a:pt x="236" y="2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417638" y="6589713"/>
              <a:ext cx="119063" cy="127000"/>
            </a:xfrm>
            <a:custGeom>
              <a:avLst/>
              <a:gdLst/>
              <a:ahLst/>
              <a:cxnLst/>
              <a:rect l="l" t="t" r="r" b="b"/>
              <a:pathLst>
                <a:path w="153" h="167" extrusionOk="0">
                  <a:moveTo>
                    <a:pt x="98" y="64"/>
                  </a:moveTo>
                  <a:cubicBezTo>
                    <a:pt x="76" y="83"/>
                    <a:pt x="62" y="83"/>
                    <a:pt x="62" y="83"/>
                  </a:cubicBezTo>
                  <a:cubicBezTo>
                    <a:pt x="43" y="86"/>
                    <a:pt x="15" y="67"/>
                    <a:pt x="1" y="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32" y="24"/>
                    <a:pt x="116" y="47"/>
                    <a:pt x="98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295400" y="6600825"/>
              <a:ext cx="96838" cy="115888"/>
            </a:xfrm>
            <a:custGeom>
              <a:avLst/>
              <a:gdLst/>
              <a:ahLst/>
              <a:cxnLst/>
              <a:rect l="l" t="t" r="r" b="b"/>
              <a:pathLst>
                <a:path w="61" h="73" extrusionOk="0">
                  <a:moveTo>
                    <a:pt x="0" y="73"/>
                  </a:moveTo>
                  <a:lnTo>
                    <a:pt x="61" y="73"/>
                  </a:lnTo>
                  <a:lnTo>
                    <a:pt x="61" y="0"/>
                  </a:lnTo>
                  <a:lnTo>
                    <a:pt x="0" y="7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5000">
              <a:srgbClr val="F2F2F2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8"/>
          <p:cNvCxnSpPr/>
          <p:nvPr/>
        </p:nvCxnSpPr>
        <p:spPr>
          <a:xfrm>
            <a:off x="1110569" y="658629"/>
            <a:ext cx="157417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8" name="Google Shape;318;p8"/>
          <p:cNvSpPr/>
          <p:nvPr/>
        </p:nvSpPr>
        <p:spPr>
          <a:xfrm>
            <a:off x="1110569" y="110595"/>
            <a:ext cx="32656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transformation  </a:t>
            </a:r>
            <a:endParaRPr sz="24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" name="Google Shape;319;p8"/>
          <p:cNvGrpSpPr/>
          <p:nvPr/>
        </p:nvGrpSpPr>
        <p:grpSpPr>
          <a:xfrm>
            <a:off x="134106" y="874366"/>
            <a:ext cx="296244" cy="296244"/>
            <a:chOff x="6357074" y="1008628"/>
            <a:chExt cx="1676757" cy="1676757"/>
          </a:xfrm>
        </p:grpSpPr>
        <p:sp>
          <p:nvSpPr>
            <p:cNvPr id="320" name="Google Shape;320;p8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0">
                  <a:srgbClr val="27506E"/>
                </a:gs>
                <a:gs pos="100000">
                  <a:srgbClr val="2F54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39700"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8"/>
          <p:cNvGrpSpPr/>
          <p:nvPr/>
        </p:nvGrpSpPr>
        <p:grpSpPr>
          <a:xfrm>
            <a:off x="675630" y="173203"/>
            <a:ext cx="359165" cy="337063"/>
            <a:chOff x="10074275" y="1647825"/>
            <a:chExt cx="464344" cy="435769"/>
          </a:xfrm>
        </p:grpSpPr>
        <p:sp>
          <p:nvSpPr>
            <p:cNvPr id="323" name="Google Shape;323;p8"/>
            <p:cNvSpPr/>
            <p:nvPr/>
          </p:nvSpPr>
          <p:spPr>
            <a:xfrm>
              <a:off x="10074275" y="1647825"/>
              <a:ext cx="464344" cy="4357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10291763" y="1734344"/>
              <a:ext cx="873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10291763" y="1778000"/>
              <a:ext cx="87313" cy="15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10291763" y="1821657"/>
              <a:ext cx="188913" cy="150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10132219" y="1908969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10132219" y="1952625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10132219" y="1996282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10132219" y="1865313"/>
              <a:ext cx="348456" cy="14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10132219" y="1720057"/>
              <a:ext cx="130969" cy="1166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solidFill>
              <a:srgbClr val="27506E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32" name="Google Shape;332;p8"/>
          <p:cNvSpPr/>
          <p:nvPr/>
        </p:nvSpPr>
        <p:spPr>
          <a:xfrm>
            <a:off x="471561" y="878222"/>
            <a:ext cx="41962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processed data with original dataset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517" y="1233932"/>
            <a:ext cx="5836424" cy="360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8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7676" r="20584" b="-1296"/>
          <a:stretch/>
        </p:blipFill>
        <p:spPr>
          <a:xfrm>
            <a:off x="5539358" y="1033662"/>
            <a:ext cx="132366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8"/>
          <p:cNvSpPr txBox="1"/>
          <p:nvPr/>
        </p:nvSpPr>
        <p:spPr>
          <a:xfrm>
            <a:off x="5610325" y="1654000"/>
            <a:ext cx="133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Original dataset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D3784EC-D71C-4E43-BC0C-9BADEC3FF8E2}"/>
              </a:ext>
            </a:extLst>
          </p:cNvPr>
          <p:cNvSpPr/>
          <p:nvPr/>
        </p:nvSpPr>
        <p:spPr>
          <a:xfrm>
            <a:off x="5013858" y="2434850"/>
            <a:ext cx="760978" cy="240099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5" name="Google Shape;335;p8"/>
          <p:cNvCxnSpPr>
            <a:cxnSpLocks/>
          </p:cNvCxnSpPr>
          <p:nvPr/>
        </p:nvCxnSpPr>
        <p:spPr>
          <a:xfrm flipH="1">
            <a:off x="5686525" y="1973150"/>
            <a:ext cx="343775" cy="5307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 主题​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1477</Words>
  <Application>Microsoft Macintosh PowerPoint</Application>
  <PresentationFormat>自定义</PresentationFormat>
  <Paragraphs>257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Calibri Light</vt:lpstr>
      <vt:lpstr>Microsoft Yahei</vt:lpstr>
      <vt:lpstr>Gill Sans</vt:lpstr>
      <vt:lpstr>Calibri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PEIKUN</dc:creator>
  <cp:lastModifiedBy>Microsoft Office User</cp:lastModifiedBy>
  <cp:revision>34</cp:revision>
  <dcterms:created xsi:type="dcterms:W3CDTF">2016-04-24T15:52:00Z</dcterms:created>
  <dcterms:modified xsi:type="dcterms:W3CDTF">2020-12-24T10:03:09Z</dcterms:modified>
</cp:coreProperties>
</file>